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7"/>
  </p:notesMasterIdLst>
  <p:handoutMasterIdLst>
    <p:handoutMasterId r:id="rId28"/>
  </p:handoutMasterIdLst>
  <p:sldIdLst>
    <p:sldId id="379" r:id="rId6"/>
    <p:sldId id="403" r:id="rId7"/>
    <p:sldId id="305" r:id="rId8"/>
    <p:sldId id="283" r:id="rId9"/>
    <p:sldId id="358" r:id="rId10"/>
    <p:sldId id="342" r:id="rId11"/>
    <p:sldId id="320" r:id="rId12"/>
    <p:sldId id="384" r:id="rId13"/>
    <p:sldId id="321" r:id="rId14"/>
    <p:sldId id="387" r:id="rId15"/>
    <p:sldId id="388" r:id="rId16"/>
    <p:sldId id="389" r:id="rId17"/>
    <p:sldId id="399" r:id="rId18"/>
    <p:sldId id="397" r:id="rId19"/>
    <p:sldId id="392" r:id="rId20"/>
    <p:sldId id="396" r:id="rId21"/>
    <p:sldId id="401" r:id="rId22"/>
    <p:sldId id="400" r:id="rId23"/>
    <p:sldId id="402" r:id="rId24"/>
    <p:sldId id="390" r:id="rId25"/>
    <p:sldId id="3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82"/>
    <a:srgbClr val="00AEEF"/>
    <a:srgbClr val="0A63AF"/>
    <a:srgbClr val="005DAB"/>
    <a:srgbClr val="CCCACA"/>
    <a:srgbClr val="63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1207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51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6CCD1-D237-420C-B04E-DE9B723EFE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DC6E4C9-88A1-414A-B0E2-C18D3597D690}" type="pres">
      <dgm:prSet presAssocID="{B9B6CCD1-D237-420C-B04E-DE9B723EFEC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1E7D69C-8B65-4152-BF79-486B1C46E054}" type="presOf" srcId="{B9B6CCD1-D237-420C-B04E-DE9B723EFECB}" destId="{8DC6E4C9-88A1-414A-B0E2-C18D3597D69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EE23-0A6E-4C19-A6EE-82E82D35E7B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C166-9B10-4F0B-B9AE-FDC58BBF2D9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0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71DD-F782-4C01-A38C-3074F50199E6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9853-B1A0-4B10-A93B-AD94572CD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9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7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6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Tek CATEGORY - Abou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75" y="-1508128"/>
            <a:ext cx="13024121" cy="976809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6575" y="-1508128"/>
            <a:ext cx="13024121" cy="976809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904" y="3632046"/>
            <a:ext cx="149379" cy="149379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flipV="1">
            <a:off x="416884" y="5910931"/>
            <a:ext cx="3725618" cy="28051"/>
          </a:xfrm>
          <a:prstGeom prst="line">
            <a:avLst/>
          </a:prstGeom>
          <a:ln w="381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216105" y="3585456"/>
            <a:ext cx="4851400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en-GB" sz="6000" b="1" dirty="0" smtClean="0">
                <a:solidFill>
                  <a:schemeClr val="bg1"/>
                </a:solidFill>
                <a:latin typeface="DINPro-Medium" panose="020B0604020201010104"/>
              </a:rPr>
              <a:t>MITEK</a:t>
            </a:r>
          </a:p>
          <a:p>
            <a:pPr>
              <a:lnSpc>
                <a:spcPts val="5900"/>
              </a:lnSpc>
            </a:pPr>
            <a:r>
              <a:rPr lang="en-GB" sz="6000" b="1" dirty="0" smtClean="0">
                <a:solidFill>
                  <a:schemeClr val="bg1"/>
                </a:solidFill>
                <a:latin typeface="DINPro-Medium" panose="020B0604020201010104"/>
              </a:rPr>
              <a:t>PLATINUM</a:t>
            </a:r>
            <a:endParaRPr lang="en-GB" sz="6000" b="1" baseline="0" dirty="0" smtClean="0">
              <a:solidFill>
                <a:schemeClr val="bg1"/>
              </a:solidFill>
              <a:latin typeface="DINPro-Medium" panose="020B0604020201010104"/>
            </a:endParaRPr>
          </a:p>
          <a:p>
            <a:pPr>
              <a:lnSpc>
                <a:spcPts val="5900"/>
              </a:lnSpc>
            </a:pPr>
            <a:r>
              <a:rPr lang="en-GB" sz="6000" b="1" baseline="0" dirty="0" smtClean="0">
                <a:solidFill>
                  <a:schemeClr val="bg1"/>
                </a:solidFill>
                <a:latin typeface="DINPro-Medium" panose="020B0604020201010104"/>
              </a:rPr>
              <a:t>GLOBAL</a:t>
            </a:r>
            <a:endParaRPr lang="en-GB" sz="6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</p:spTree>
    <p:extLst>
      <p:ext uri="{BB962C8B-B14F-4D97-AF65-F5344CB8AC3E}">
        <p14:creationId xmlns:p14="http://schemas.microsoft.com/office/powerpoint/2010/main" val="29464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Page MiTek">
    <p:bg>
      <p:bgPr>
        <a:solidFill>
          <a:srgbClr val="345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F25D2B-902E-3E4B-B4D0-196CB6260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35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92"/>
          <a:stretch/>
        </p:blipFill>
        <p:spPr>
          <a:xfrm>
            <a:off x="3827166" y="2717794"/>
            <a:ext cx="4539193" cy="14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1399" y="75919"/>
            <a:ext cx="3103126" cy="609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55" b="1" baseline="0">
                <a:solidFill>
                  <a:schemeClr val="bg1"/>
                </a:solidFill>
                <a:latin typeface="DINPro-Medium" panose="020B0604020201010104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9785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1399" y="75919"/>
            <a:ext cx="2992300" cy="609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55" b="1" baseline="0">
                <a:solidFill>
                  <a:schemeClr val="bg1"/>
                </a:solidFill>
                <a:latin typeface="Adobe Fan Heiti Std B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6354" y="990395"/>
            <a:ext cx="5542442" cy="4573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9"/>
              </a:lnSpc>
              <a:buNone/>
              <a:defRPr sz="2770">
                <a:latin typeface="Adobe Fan Heiti Std B"/>
              </a:defRPr>
            </a:lvl1pPr>
            <a:lvl2pPr>
              <a:lnSpc>
                <a:spcPts val="2309"/>
              </a:lnSpc>
              <a:defRPr sz="2463">
                <a:latin typeface="Adobe Fan Heiti Std B"/>
              </a:defRPr>
            </a:lvl2pPr>
            <a:lvl3pPr>
              <a:lnSpc>
                <a:spcPts val="2309"/>
              </a:lnSpc>
              <a:defRPr sz="2155">
                <a:latin typeface="Adobe Fan Heiti Std B"/>
              </a:defRPr>
            </a:lvl3pPr>
            <a:lvl4pPr>
              <a:lnSpc>
                <a:spcPts val="2309"/>
              </a:lnSpc>
              <a:defRPr sz="2155">
                <a:latin typeface="Adobe Fan Heiti Std B"/>
              </a:defRPr>
            </a:lvl4pPr>
            <a:lvl5pPr>
              <a:lnSpc>
                <a:spcPts val="2309"/>
              </a:lnSpc>
              <a:defRPr sz="2155">
                <a:latin typeface="Adobe Fan Heiti Std B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5940" y="380744"/>
            <a:ext cx="5319645" cy="45731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7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1399" y="75919"/>
            <a:ext cx="2992300" cy="609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55" b="1" baseline="0">
                <a:solidFill>
                  <a:schemeClr val="bg1"/>
                </a:solidFill>
                <a:latin typeface="Adobe Fan Heiti Std B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74347" y="533157"/>
            <a:ext cx="5542442" cy="4573120"/>
          </a:xfrm>
          <a:prstGeom prst="rect">
            <a:avLst/>
          </a:prstGeom>
        </p:spPr>
        <p:txBody>
          <a:bodyPr/>
          <a:lstStyle>
            <a:lvl1pPr>
              <a:defRPr sz="2770">
                <a:latin typeface="Adobe Fan Heiti Std B"/>
              </a:defRPr>
            </a:lvl1pPr>
            <a:lvl2pPr>
              <a:defRPr sz="2463">
                <a:latin typeface="Adobe Fan Heiti Std B"/>
              </a:defRPr>
            </a:lvl2pPr>
            <a:lvl3pPr>
              <a:defRPr sz="2155">
                <a:latin typeface="Adobe Fan Heiti Std B"/>
              </a:defRPr>
            </a:lvl3pPr>
            <a:lvl4pPr>
              <a:defRPr sz="2155">
                <a:latin typeface="Adobe Fan Heiti Std B"/>
              </a:defRPr>
            </a:lvl4pPr>
            <a:lvl5pPr>
              <a:defRPr sz="2155">
                <a:latin typeface="Adobe Fan Heiti Std B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4702" y="1142809"/>
            <a:ext cx="4986558" cy="44194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9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1399" y="75919"/>
            <a:ext cx="2992300" cy="609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55" b="1" baseline="0">
                <a:solidFill>
                  <a:schemeClr val="bg1"/>
                </a:solidFill>
                <a:latin typeface="Adobe Fan Heiti Std B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6861" y="1142440"/>
            <a:ext cx="5542442" cy="45731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70" spc="0" baseline="0">
                <a:latin typeface="Adobe Fan Heiti Std B"/>
              </a:defRPr>
            </a:lvl1pPr>
            <a:lvl2pPr>
              <a:lnSpc>
                <a:spcPct val="100000"/>
              </a:lnSpc>
              <a:defRPr sz="2463" spc="0" baseline="0">
                <a:latin typeface="Adobe Fan Heiti Std B"/>
              </a:defRPr>
            </a:lvl2pPr>
            <a:lvl3pPr>
              <a:lnSpc>
                <a:spcPct val="100000"/>
              </a:lnSpc>
              <a:defRPr sz="2155" spc="0" baseline="0">
                <a:latin typeface="Adobe Fan Heiti Std B"/>
              </a:defRPr>
            </a:lvl3pPr>
            <a:lvl4pPr>
              <a:lnSpc>
                <a:spcPct val="100000"/>
              </a:lnSpc>
              <a:defRPr sz="2155" spc="0" baseline="0">
                <a:latin typeface="Adobe Fan Heiti Std B"/>
              </a:defRPr>
            </a:lvl4pPr>
            <a:lvl5pPr>
              <a:lnSpc>
                <a:spcPct val="100000"/>
              </a:lnSpc>
              <a:defRPr sz="2155" spc="0" baseline="0">
                <a:latin typeface="Adobe Fan Heiti Std B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6354" y="990395"/>
            <a:ext cx="5208819" cy="4573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9"/>
              </a:lnSpc>
              <a:buNone/>
              <a:defRPr sz="2770">
                <a:latin typeface="Adobe Fan Heiti Std B"/>
              </a:defRPr>
            </a:lvl1pPr>
            <a:lvl2pPr>
              <a:lnSpc>
                <a:spcPts val="2309"/>
              </a:lnSpc>
              <a:defRPr sz="2463">
                <a:latin typeface="Adobe Fan Heiti Std B"/>
              </a:defRPr>
            </a:lvl2pPr>
            <a:lvl3pPr>
              <a:lnSpc>
                <a:spcPts val="2309"/>
              </a:lnSpc>
              <a:defRPr sz="2155">
                <a:latin typeface="Adobe Fan Heiti Std B"/>
              </a:defRPr>
            </a:lvl3pPr>
            <a:lvl4pPr>
              <a:lnSpc>
                <a:spcPts val="2309"/>
              </a:lnSpc>
              <a:defRPr sz="2155">
                <a:latin typeface="Adobe Fan Heiti Std B"/>
              </a:defRPr>
            </a:lvl4pPr>
            <a:lvl5pPr>
              <a:lnSpc>
                <a:spcPts val="2309"/>
              </a:lnSpc>
              <a:defRPr sz="2155">
                <a:latin typeface="Adobe Fan Heiti Std B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06825" y="990395"/>
            <a:ext cx="5209964" cy="4573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9"/>
              </a:lnSpc>
              <a:buNone/>
              <a:defRPr sz="2770">
                <a:latin typeface="Adobe Fan Heiti Std B"/>
              </a:defRPr>
            </a:lvl1pPr>
            <a:lvl2pPr>
              <a:lnSpc>
                <a:spcPts val="2309"/>
              </a:lnSpc>
              <a:defRPr sz="2463">
                <a:latin typeface="Adobe Fan Heiti Std B"/>
              </a:defRPr>
            </a:lvl2pPr>
            <a:lvl3pPr>
              <a:lnSpc>
                <a:spcPts val="2309"/>
              </a:lnSpc>
              <a:defRPr sz="2155">
                <a:latin typeface="Adobe Fan Heiti Std B"/>
              </a:defRPr>
            </a:lvl3pPr>
            <a:lvl4pPr>
              <a:lnSpc>
                <a:spcPts val="2309"/>
              </a:lnSpc>
              <a:defRPr sz="2155">
                <a:latin typeface="Adobe Fan Heiti Std B"/>
              </a:defRPr>
            </a:lvl4pPr>
            <a:lvl5pPr>
              <a:lnSpc>
                <a:spcPts val="2309"/>
              </a:lnSpc>
              <a:defRPr sz="2155">
                <a:latin typeface="Adobe Fan Heiti Std B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1399" y="75919"/>
            <a:ext cx="2992300" cy="609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55" b="1" baseline="0">
                <a:solidFill>
                  <a:schemeClr val="bg1"/>
                </a:solidFill>
                <a:latin typeface="Adobe Fan Heiti Std B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471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44514" y="0"/>
            <a:ext cx="76474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2288" y="2513368"/>
            <a:ext cx="6096001" cy="1038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1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2288" y="3733091"/>
            <a:ext cx="5763714" cy="762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6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231465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5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1399" y="75919"/>
            <a:ext cx="3103126" cy="609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55" b="1" baseline="0">
                <a:solidFill>
                  <a:schemeClr val="bg1"/>
                </a:solidFill>
                <a:latin typeface="Adobe Fan Heiti Std B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84EBC-BF3B-4FFB-A1C6-14547E97E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659" y="0"/>
            <a:ext cx="1292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1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9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4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3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6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5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1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0DFE-1E2C-46C7-AAB0-1CBEFB72210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77BA6-174E-4D43-A0C6-161C13DB429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2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2000">
              <a:schemeClr val="accent1">
                <a:lumMod val="0"/>
                <a:lumOff val="100000"/>
              </a:schemeClr>
            </a:gs>
            <a:gs pos="69000">
              <a:srgbClr val="E3EBF5"/>
            </a:gs>
            <a:gs pos="96000">
              <a:srgbClr val="E3EB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063980-9560-4B5B-8AD3-57E576CEEE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38125"/>
            <a:ext cx="12192000" cy="1850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B943E-BD01-4F5C-9BDE-AEB00856E3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05" y="1042824"/>
            <a:ext cx="1623409" cy="5596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98087-33A9-4131-8144-C48A7263B9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99291" cy="793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F4848F-59DD-422C-977D-7DC77181381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68" y="5998782"/>
            <a:ext cx="897333" cy="3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txStyles>
    <p:titleStyle>
      <a:lvl1pPr algn="l" defTabSz="1407353" rtl="0" eaLnBrk="1" latinLnBrk="0" hangingPunct="1">
        <a:lnSpc>
          <a:spcPct val="90000"/>
        </a:lnSpc>
        <a:spcBef>
          <a:spcPct val="0"/>
        </a:spcBef>
        <a:buNone/>
        <a:defRPr sz="6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838" indent="-351838" algn="l" defTabSz="1407353" rtl="0" eaLnBrk="1" latinLnBrk="0" hangingPunct="1">
        <a:lnSpc>
          <a:spcPct val="90000"/>
        </a:lnSpc>
        <a:spcBef>
          <a:spcPts val="1539"/>
        </a:spcBef>
        <a:buFont typeface="Arial" panose="020B0604020202020204" pitchFamily="34" charset="0"/>
        <a:buChar char="•"/>
        <a:defRPr sz="4309" kern="1200">
          <a:solidFill>
            <a:schemeClr val="tx1"/>
          </a:solidFill>
          <a:latin typeface="+mn-lt"/>
          <a:ea typeface="+mn-ea"/>
          <a:cs typeface="+mn-cs"/>
        </a:defRPr>
      </a:lvl1pPr>
      <a:lvl2pPr marL="1055515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3694" kern="1200">
          <a:solidFill>
            <a:schemeClr val="tx1"/>
          </a:solidFill>
          <a:latin typeface="+mn-lt"/>
          <a:ea typeface="+mn-ea"/>
          <a:cs typeface="+mn-cs"/>
        </a:defRPr>
      </a:lvl2pPr>
      <a:lvl3pPr marL="1759191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3pPr>
      <a:lvl4pPr marL="2462868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4pPr>
      <a:lvl5pPr marL="3166544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5pPr>
      <a:lvl6pPr marL="3870221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6pPr>
      <a:lvl7pPr marL="4573897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74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8pPr>
      <a:lvl9pPr marL="5981250" indent="-351838" algn="l" defTabSz="1407353" rtl="0" eaLnBrk="1" latinLnBrk="0" hangingPunct="1">
        <a:lnSpc>
          <a:spcPct val="90000"/>
        </a:lnSpc>
        <a:spcBef>
          <a:spcPts val="77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703677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407353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3pPr>
      <a:lvl4pPr marL="2111030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4pPr>
      <a:lvl5pPr marL="2814706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5pPr>
      <a:lvl6pPr marL="3518383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6pPr>
      <a:lvl7pPr marL="4222059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7pPr>
      <a:lvl8pPr marL="4925736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8pPr>
      <a:lvl9pPr marL="5629412" algn="l" defTabSz="1407353" rtl="0" eaLnBrk="1" latinLnBrk="0" hangingPunct="1">
        <a:defRPr sz="27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s://www.mitek.fr/mitek3d/?3d_id=8b1042f5-7cd3-42e1-9d48-23839fe2c1a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www.mitek.fr/mitek3d/?3d_id=8b1042f5-7cd3-42e1-9d48-23839fe2c1a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mitek.fr/mitek3d/?3d_id=8b1042f5-7cd3-42e1-9d48-23839fe2c1a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kfb.ly/6NuFn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skfb.ly/6NvW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kfb.ly/6On6F" TargetMode="External"/><Relationship Id="rId11" Type="http://schemas.openxmlformats.org/officeDocument/2006/relationships/hyperlink" Target="https://urldefense.proofpoint.com/v2/url?u=https-3A__skfb.ly_6LHz8&amp;d=DwMF-g&amp;c=1_YN3SRSn49ZdqKzAWQvug&amp;r=PZR9AquKAnaTZZxVn3BsMq5ma9XGKBAtm2N8rr-Jy3I&amp;m=GeN7GZTjqdxZ7TAqYDbOOcqm0nKixArRzreKSRqO28g&amp;s=_jZ9N4HEN6KgxxHpCX_E2eqbHAUoIUlKHIvG_BAvXj0&amp;e=" TargetMode="External"/><Relationship Id="rId5" Type="http://schemas.openxmlformats.org/officeDocument/2006/relationships/hyperlink" Target="https://skfb.ly/6NZGF" TargetMode="External"/><Relationship Id="rId10" Type="http://schemas.openxmlformats.org/officeDocument/2006/relationships/hyperlink" Target="https://skfb.ly/6Mu7y" TargetMode="External"/><Relationship Id="rId4" Type="http://schemas.openxmlformats.org/officeDocument/2006/relationships/hyperlink" Target="https://www.mitek.fr/mitek3d/?3d_id=8b1042f5-7cd3-42e1-9d48-23839fe2c1a5" TargetMode="External"/><Relationship Id="rId9" Type="http://schemas.openxmlformats.org/officeDocument/2006/relationships/hyperlink" Target="https://urldefense.proofpoint.com/v2/url?u=https-3A__skfb.ly_6M9ZU&amp;d=DwMFaQ&amp;c=1_YN3SRSn49ZdqKzAWQvug&amp;r=PZR9AquKAnaTZZxVn3BsMq5ma9XGKBAtm2N8rr-Jy3I&amp;m=UU0BhsU2_Ffd0k-NXh9VtcbvJDP5fDBFhDBiELXUqQU&amp;s=UQPLqfxflj5mx0514np0uaNCG1G-ig2Q4AJ2Rmi5t3w&amp;e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71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FONCTIONNEMENT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38" name="Espace réservé du contenu 3"/>
          <p:cNvSpPr txBox="1">
            <a:spLocks/>
          </p:cNvSpPr>
          <p:nvPr/>
        </p:nvSpPr>
        <p:spPr>
          <a:xfrm>
            <a:off x="6266086" y="837189"/>
            <a:ext cx="4812073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300000"/>
              </a:lnSpc>
              <a:buClr>
                <a:srgbClr val="00AEEF"/>
              </a:buClr>
              <a:buFont typeface="+mj-lt"/>
              <a:buAutoNum type="arabicPeriod"/>
            </a:pPr>
            <a:r>
              <a:rPr lang="fr-FR" sz="2400" dirty="0" smtClean="0">
                <a:latin typeface="DINPro" panose="020B0504020201010104" pitchFamily="34" charset="0"/>
              </a:rPr>
              <a:t>FORMATION/ PREPARATION</a:t>
            </a:r>
          </a:p>
          <a:p>
            <a:pPr marL="457200" indent="-457200">
              <a:lnSpc>
                <a:spcPct val="300000"/>
              </a:lnSpc>
              <a:buClr>
                <a:srgbClr val="00AEEF"/>
              </a:buClr>
              <a:buFont typeface="+mj-lt"/>
              <a:buAutoNum type="arabicPeriod"/>
            </a:pPr>
            <a:r>
              <a:rPr lang="fr-FR" sz="2400" dirty="0" smtClean="0">
                <a:latin typeface="DINPro" panose="020B0504020201010104" pitchFamily="34" charset="0"/>
              </a:rPr>
              <a:t>FORMATION / ADAPTATION</a:t>
            </a:r>
          </a:p>
          <a:p>
            <a:pPr marL="457200" indent="-457200">
              <a:lnSpc>
                <a:spcPct val="300000"/>
              </a:lnSpc>
              <a:buClr>
                <a:srgbClr val="00AEEF"/>
              </a:buClr>
              <a:buFont typeface="+mj-lt"/>
              <a:buAutoNum type="arabicPeriod"/>
            </a:pPr>
            <a:r>
              <a:rPr lang="fr-FR" sz="2400" dirty="0" smtClean="0">
                <a:latin typeface="DINPro" panose="020B0504020201010104" pitchFamily="34" charset="0"/>
              </a:rPr>
              <a:t>PRODUCTION</a:t>
            </a:r>
            <a:endParaRPr lang="fr-FR" sz="2400" dirty="0">
              <a:latin typeface="DINPro" panose="020B0504020201010104" pitchFamily="34" charset="0"/>
            </a:endParaRPr>
          </a:p>
        </p:txBody>
      </p:sp>
      <p:sp>
        <p:nvSpPr>
          <p:cNvPr id="39" name="Espace réservé du texte 2"/>
          <p:cNvSpPr txBox="1">
            <a:spLocks/>
          </p:cNvSpPr>
          <p:nvPr/>
        </p:nvSpPr>
        <p:spPr>
          <a:xfrm>
            <a:off x="734646" y="1042572"/>
            <a:ext cx="4353169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DINPro" panose="020B0504020201010104" pitchFamily="34" charset="0"/>
              </a:rPr>
              <a:t>Un modèle adaptable à chaque entreprise </a:t>
            </a:r>
            <a:r>
              <a:rPr lang="fr-FR" sz="2400" dirty="0" smtClean="0">
                <a:latin typeface="DINPro" panose="020B0504020201010104" pitchFamily="34" charset="0"/>
              </a:rPr>
              <a:t>et chaque </a:t>
            </a:r>
            <a:r>
              <a:rPr lang="fr-FR" sz="2400" dirty="0">
                <a:latin typeface="DINPro" panose="020B0504020201010104" pitchFamily="34" charset="0"/>
              </a:rPr>
              <a:t>activité</a:t>
            </a:r>
          </a:p>
        </p:txBody>
      </p:sp>
    </p:spTree>
    <p:extLst>
      <p:ext uri="{BB962C8B-B14F-4D97-AF65-F5344CB8AC3E}">
        <p14:creationId xmlns:p14="http://schemas.microsoft.com/office/powerpoint/2010/main" val="30390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97" y="5634189"/>
            <a:ext cx="1127760" cy="31652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3F82EA6-4A6F-457C-8816-5BCFDF981FBD}"/>
              </a:ext>
            </a:extLst>
          </p:cNvPr>
          <p:cNvCxnSpPr>
            <a:cxnSpLocks/>
          </p:cNvCxnSpPr>
          <p:nvPr/>
        </p:nvCxnSpPr>
        <p:spPr>
          <a:xfrm>
            <a:off x="248960" y="3568057"/>
            <a:ext cx="11521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42D5F662-8C47-472C-B6F8-C93961D7E70E}"/>
              </a:ext>
            </a:extLst>
          </p:cNvPr>
          <p:cNvSpPr/>
          <p:nvPr/>
        </p:nvSpPr>
        <p:spPr>
          <a:xfrm>
            <a:off x="3126757" y="4039626"/>
            <a:ext cx="8643482" cy="669085"/>
          </a:xfrm>
          <a:prstGeom prst="triangle">
            <a:avLst>
              <a:gd name="adj" fmla="val 100000"/>
            </a:avLst>
          </a:prstGeom>
          <a:solidFill>
            <a:srgbClr val="00AEE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r"/>
            <a:r>
              <a:rPr lang="fr-FR" sz="1400" dirty="0">
                <a:latin typeface="DINPro-Medium" panose="020B0604020201010104"/>
              </a:rPr>
              <a:t>Montée en </a:t>
            </a:r>
            <a:r>
              <a:rPr lang="fr-FR" sz="1400" dirty="0" smtClean="0">
                <a:latin typeface="DINPro-Medium" panose="020B0604020201010104"/>
              </a:rPr>
              <a:t>compétences </a:t>
            </a:r>
            <a:endParaRPr lang="fr-FR" sz="1400" dirty="0">
              <a:latin typeface="DINPro-Medium" panose="020B0604020201010104"/>
            </a:endParaRPr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3D28DB36-A1C1-4680-BFCE-B257AF2F12AC}"/>
              </a:ext>
            </a:extLst>
          </p:cNvPr>
          <p:cNvSpPr/>
          <p:nvPr/>
        </p:nvSpPr>
        <p:spPr>
          <a:xfrm>
            <a:off x="3289730" y="2445955"/>
            <a:ext cx="8903032" cy="1025631"/>
          </a:xfrm>
          <a:prstGeom prst="triangle">
            <a:avLst>
              <a:gd name="adj" fmla="val 0"/>
            </a:avLst>
          </a:prstGeom>
          <a:solidFill>
            <a:srgbClr val="005DA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DINPro-Medium" panose="020B0604020201010104"/>
              </a:rPr>
              <a:t>Partage </a:t>
            </a:r>
            <a:r>
              <a:rPr lang="fr-FR" sz="1400" dirty="0">
                <a:latin typeface="DINPro-Medium" panose="020B0604020201010104"/>
              </a:rPr>
              <a:t>de </a:t>
            </a:r>
            <a:r>
              <a:rPr lang="fr-FR" sz="1400" dirty="0" smtClean="0">
                <a:latin typeface="DINPro-Medium" panose="020B0604020201010104"/>
              </a:rPr>
              <a:t>connaissance : transmission règles de conception - envoi projets et corrections – Rdv hebdo</a:t>
            </a:r>
            <a:endParaRPr lang="en-GB" sz="1400" dirty="0">
              <a:latin typeface="DINPro-Medium" panose="020B0604020201010104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5500A16-E30E-42EB-A6AD-CA065C8BA7DF}"/>
              </a:ext>
            </a:extLst>
          </p:cNvPr>
          <p:cNvCxnSpPr>
            <a:cxnSpLocks/>
          </p:cNvCxnSpPr>
          <p:nvPr/>
        </p:nvCxnSpPr>
        <p:spPr>
          <a:xfrm>
            <a:off x="3117756" y="622047"/>
            <a:ext cx="18003" cy="503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5695136-DB08-47F7-A6FB-12A146451B70}"/>
              </a:ext>
            </a:extLst>
          </p:cNvPr>
          <p:cNvCxnSpPr>
            <a:cxnSpLocks/>
          </p:cNvCxnSpPr>
          <p:nvPr/>
        </p:nvCxnSpPr>
        <p:spPr>
          <a:xfrm>
            <a:off x="1329080" y="1428629"/>
            <a:ext cx="0" cy="42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B3C0944-F511-4399-9714-825EDA4A5271}"/>
              </a:ext>
            </a:extLst>
          </p:cNvPr>
          <p:cNvCxnSpPr>
            <a:cxnSpLocks/>
          </p:cNvCxnSpPr>
          <p:nvPr/>
        </p:nvCxnSpPr>
        <p:spPr>
          <a:xfrm>
            <a:off x="8965133" y="644100"/>
            <a:ext cx="26548" cy="503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55">
            <a:extLst>
              <a:ext uri="{FF2B5EF4-FFF2-40B4-BE49-F238E27FC236}">
                <a16:creationId xmlns:a16="http://schemas.microsoft.com/office/drawing/2014/main" id="{EA6074FC-D6B7-44AC-B3A8-C684EC2200A3}"/>
              </a:ext>
            </a:extLst>
          </p:cNvPr>
          <p:cNvSpPr/>
          <p:nvPr/>
        </p:nvSpPr>
        <p:spPr>
          <a:xfrm>
            <a:off x="1414705" y="322536"/>
            <a:ext cx="1639098" cy="755977"/>
          </a:xfrm>
          <a:prstGeom prst="roundRect">
            <a:avLst/>
          </a:prstGeom>
          <a:solidFill>
            <a:srgbClr val="FF7D8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DINPro-Medium" panose="020B0604020201010104"/>
              </a:rPr>
              <a:t>Formation / Préparation</a:t>
            </a:r>
            <a:endParaRPr lang="fr-FR" sz="1400" b="1" dirty="0">
              <a:latin typeface="DINPro-Medium" panose="020B0604020201010104"/>
            </a:endParaRPr>
          </a:p>
          <a:p>
            <a:pPr algn="ctr"/>
            <a:r>
              <a:rPr lang="fr-FR" sz="1400" b="1" dirty="0" smtClean="0">
                <a:latin typeface="DINPro-Medium" panose="020B0604020201010104"/>
              </a:rPr>
              <a:t>1 mois</a:t>
            </a:r>
            <a:endParaRPr lang="en-GB" sz="1400" b="1" dirty="0">
              <a:latin typeface="DINPro-Medium" panose="020B0604020201010104"/>
            </a:endParaRPr>
          </a:p>
        </p:txBody>
      </p:sp>
      <p:sp>
        <p:nvSpPr>
          <p:cNvPr id="22" name="Rectangle : coins arrondis 56">
            <a:extLst>
              <a:ext uri="{FF2B5EF4-FFF2-40B4-BE49-F238E27FC236}">
                <a16:creationId xmlns:a16="http://schemas.microsoft.com/office/drawing/2014/main" id="{DDB6572F-6F01-475F-A157-8227B8E4A003}"/>
              </a:ext>
            </a:extLst>
          </p:cNvPr>
          <p:cNvSpPr/>
          <p:nvPr/>
        </p:nvSpPr>
        <p:spPr>
          <a:xfrm>
            <a:off x="3185628" y="316145"/>
            <a:ext cx="5729635" cy="75424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DINPro-Medium" panose="020B0604020201010104"/>
              </a:rPr>
              <a:t>Formation / Adaptation avec client – 2 mois  </a:t>
            </a:r>
            <a:endParaRPr lang="fr-FR" sz="1400" b="1" dirty="0">
              <a:latin typeface="DINPro-Medium" panose="020B0604020201010104"/>
            </a:endParaRPr>
          </a:p>
        </p:txBody>
      </p:sp>
      <p:sp>
        <p:nvSpPr>
          <p:cNvPr id="23" name="Rectangle : coins arrondis 58">
            <a:extLst>
              <a:ext uri="{FF2B5EF4-FFF2-40B4-BE49-F238E27FC236}">
                <a16:creationId xmlns:a16="http://schemas.microsoft.com/office/drawing/2014/main" id="{4C0E2F3A-2154-4749-8B64-1572E6AB206B}"/>
              </a:ext>
            </a:extLst>
          </p:cNvPr>
          <p:cNvSpPr/>
          <p:nvPr/>
        </p:nvSpPr>
        <p:spPr>
          <a:xfrm>
            <a:off x="9096179" y="322537"/>
            <a:ext cx="2685331" cy="75424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DINPro-Medium" panose="020B0604020201010104"/>
              </a:rPr>
              <a:t>Phase opérationnelle</a:t>
            </a:r>
            <a:endParaRPr lang="en-GB" sz="1400" b="1" dirty="0">
              <a:latin typeface="DINPro-Medium" panose="020B0604020201010104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0D498E2-8601-406F-8E19-6DED917EBAB5}"/>
              </a:ext>
            </a:extLst>
          </p:cNvPr>
          <p:cNvSpPr/>
          <p:nvPr/>
        </p:nvSpPr>
        <p:spPr>
          <a:xfrm>
            <a:off x="2355194" y="5654576"/>
            <a:ext cx="1440160" cy="5521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156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DINPro-Medium" panose="020B0604020201010104"/>
              </a:rPr>
              <a:t>Début de la formation conjointe</a:t>
            </a:r>
            <a:endParaRPr lang="en-GB" sz="1200" dirty="0">
              <a:latin typeface="DINPro-Medium" panose="020B0604020201010104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4003247-771B-475E-89D9-70A48693E135}"/>
              </a:ext>
            </a:extLst>
          </p:cNvPr>
          <p:cNvSpPr/>
          <p:nvPr/>
        </p:nvSpPr>
        <p:spPr>
          <a:xfrm>
            <a:off x="8266280" y="5584204"/>
            <a:ext cx="1440160" cy="5521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156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DINPro-Medium" panose="020B0604020201010104"/>
              </a:rPr>
              <a:t>Début de la facturation</a:t>
            </a:r>
            <a:endParaRPr lang="en-GB" sz="1200" dirty="0">
              <a:latin typeface="DINPro-Medium" panose="020B0604020201010104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9EADF1C-D59A-4925-AABD-D73FF3331CC5}"/>
              </a:ext>
            </a:extLst>
          </p:cNvPr>
          <p:cNvGrpSpPr/>
          <p:nvPr/>
        </p:nvGrpSpPr>
        <p:grpSpPr>
          <a:xfrm>
            <a:off x="4170937" y="4546776"/>
            <a:ext cx="6267907" cy="1081623"/>
            <a:chOff x="2711624" y="4581128"/>
            <a:chExt cx="6267907" cy="1081623"/>
          </a:xfrm>
        </p:grpSpPr>
        <p:graphicFrame>
          <p:nvGraphicFramePr>
            <p:cNvPr id="27" name="Diagramme 26">
              <a:extLst>
                <a:ext uri="{FF2B5EF4-FFF2-40B4-BE49-F238E27FC236}">
                  <a16:creationId xmlns:a16="http://schemas.microsoft.com/office/drawing/2014/main" id="{00532200-D25D-45B1-90D3-DD3471C5890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6172832"/>
                </p:ext>
              </p:extLst>
            </p:nvPr>
          </p:nvGraphicFramePr>
          <p:xfrm>
            <a:off x="3201977" y="4581128"/>
            <a:ext cx="5777554" cy="3330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5E6FE90-1797-4F8E-ABE0-16849BFB003F}"/>
                </a:ext>
              </a:extLst>
            </p:cNvPr>
            <p:cNvSpPr txBox="1"/>
            <p:nvPr/>
          </p:nvSpPr>
          <p:spPr>
            <a:xfrm>
              <a:off x="2711624" y="522920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>
                <a:latin typeface="DINPro-Medium" panose="020B0604020201010104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782D908-59E2-48C4-BFBB-AA0EA05A0DEF}"/>
                </a:ext>
              </a:extLst>
            </p:cNvPr>
            <p:cNvSpPr txBox="1"/>
            <p:nvPr/>
          </p:nvSpPr>
          <p:spPr>
            <a:xfrm>
              <a:off x="3293113" y="5085670"/>
              <a:ext cx="373912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latin typeface="DINPro-Medium" panose="020B0604020201010104"/>
                </a:rPr>
                <a:t>Formation fonctionnelle, technique</a:t>
              </a:r>
            </a:p>
            <a:p>
              <a:r>
                <a:rPr lang="fr-FR" sz="1050" dirty="0" smtClean="0">
                  <a:latin typeface="DINPro-Medium" panose="020B0604020201010104"/>
                </a:rPr>
                <a:t>Cette période demande de l’implication – plus on partage des connaissances plus la période est prolifique.  </a:t>
              </a:r>
              <a:endParaRPr lang="fr-FR" sz="1050" dirty="0">
                <a:latin typeface="DINPro-Medium" panose="020B0604020201010104"/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39CA5564-16AD-4EEE-80B4-A7A9C7B13EE4}"/>
              </a:ext>
            </a:extLst>
          </p:cNvPr>
          <p:cNvSpPr txBox="1"/>
          <p:nvPr/>
        </p:nvSpPr>
        <p:spPr>
          <a:xfrm>
            <a:off x="1456799" y="4948708"/>
            <a:ext cx="1434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DINPro-Medium" panose="020B0604020201010104"/>
              </a:rPr>
              <a:t>Mise en place d’outils de communication  </a:t>
            </a:r>
            <a:endParaRPr lang="fr-FR" sz="1050" dirty="0">
              <a:latin typeface="DINPro-Medium" panose="020B0604020201010104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3F82EA6-4A6F-457C-8816-5BCFDF981FBD}"/>
              </a:ext>
            </a:extLst>
          </p:cNvPr>
          <p:cNvCxnSpPr>
            <a:cxnSpLocks/>
          </p:cNvCxnSpPr>
          <p:nvPr/>
        </p:nvCxnSpPr>
        <p:spPr>
          <a:xfrm>
            <a:off x="248960" y="4834336"/>
            <a:ext cx="11521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 : coins arrondis 43">
            <a:extLst>
              <a:ext uri="{FF2B5EF4-FFF2-40B4-BE49-F238E27FC236}">
                <a16:creationId xmlns:a16="http://schemas.microsoft.com/office/drawing/2014/main" id="{7D068A1F-96DA-44D6-9913-15E793DD5BD4}"/>
              </a:ext>
            </a:extLst>
          </p:cNvPr>
          <p:cNvSpPr/>
          <p:nvPr/>
        </p:nvSpPr>
        <p:spPr>
          <a:xfrm rot="5400000">
            <a:off x="283671" y="1330756"/>
            <a:ext cx="951264" cy="953100"/>
          </a:xfrm>
          <a:prstGeom prst="roundRect">
            <a:avLst/>
          </a:prstGeom>
          <a:solidFill>
            <a:srgbClr val="00AEE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 err="1" smtClean="0">
                <a:latin typeface="DINPro-Medium" panose="020B0604020201010104"/>
              </a:rPr>
              <a:t>MiTek</a:t>
            </a:r>
            <a:r>
              <a:rPr lang="fr-FR" sz="1400" b="1" dirty="0" smtClean="0">
                <a:latin typeface="DINPro-Medium" panose="020B0604020201010104"/>
              </a:rPr>
              <a:t> France</a:t>
            </a:r>
            <a:endParaRPr lang="en-GB" sz="1400" b="1" dirty="0">
              <a:latin typeface="DINPro-Medium" panose="020B0604020201010104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3F82EA6-4A6F-457C-8816-5BCFDF981FBD}"/>
              </a:ext>
            </a:extLst>
          </p:cNvPr>
          <p:cNvCxnSpPr>
            <a:cxnSpLocks/>
          </p:cNvCxnSpPr>
          <p:nvPr/>
        </p:nvCxnSpPr>
        <p:spPr>
          <a:xfrm>
            <a:off x="248960" y="2357285"/>
            <a:ext cx="11521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 : coins arrondis 75">
            <a:extLst>
              <a:ext uri="{FF2B5EF4-FFF2-40B4-BE49-F238E27FC236}">
                <a16:creationId xmlns:a16="http://schemas.microsoft.com/office/drawing/2014/main" id="{BF86F16E-48C0-4BD3-B264-A65796723270}"/>
              </a:ext>
            </a:extLst>
          </p:cNvPr>
          <p:cNvSpPr/>
          <p:nvPr/>
        </p:nvSpPr>
        <p:spPr>
          <a:xfrm>
            <a:off x="1383446" y="1186348"/>
            <a:ext cx="1656050" cy="2683494"/>
          </a:xfrm>
          <a:prstGeom prst="roundRect">
            <a:avLst/>
          </a:prstGeom>
          <a:solidFill>
            <a:srgbClr val="0F999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fr-FR" sz="1200" dirty="0">
              <a:latin typeface="DINPro-Medium" panose="020B0604020201010104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>
                <a:latin typeface="DINPro-Medium" panose="020B0604020201010104"/>
              </a:rPr>
              <a:t>Identification des besoins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latin typeface="DINPro-Medium" panose="020B0604020201010104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DINPro-Medium" panose="020B0604020201010104"/>
              </a:rPr>
              <a:t>Envoi des échantillons des travaux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>
              <a:latin typeface="DINPro-Medium" panose="020B0604020201010104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DINPro-Medium" panose="020B0604020201010104"/>
              </a:rPr>
              <a:t>Evaluation</a:t>
            </a:r>
            <a:endParaRPr lang="fr-FR" sz="1200" dirty="0">
              <a:latin typeface="DINPro-Medium" panose="020B0604020201010104"/>
            </a:endParaRPr>
          </a:p>
        </p:txBody>
      </p:sp>
      <p:sp>
        <p:nvSpPr>
          <p:cNvPr id="37" name="Flèche : pentagone 48">
            <a:extLst>
              <a:ext uri="{FF2B5EF4-FFF2-40B4-BE49-F238E27FC236}">
                <a16:creationId xmlns:a16="http://schemas.microsoft.com/office/drawing/2014/main" id="{E84BD52C-9796-47B6-9E83-5E34E9D2C043}"/>
              </a:ext>
            </a:extLst>
          </p:cNvPr>
          <p:cNvSpPr/>
          <p:nvPr/>
        </p:nvSpPr>
        <p:spPr>
          <a:xfrm>
            <a:off x="7149600" y="2459618"/>
            <a:ext cx="4596124" cy="321275"/>
          </a:xfrm>
          <a:prstGeom prst="homePlate">
            <a:avLst>
              <a:gd name="adj" fmla="val 52863"/>
            </a:avLst>
          </a:prstGeom>
          <a:solidFill>
            <a:srgbClr val="005DA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DINPro-Medium" panose="020B0604020201010104"/>
              </a:rPr>
              <a:t>Demandes de production</a:t>
            </a:r>
            <a:endParaRPr lang="fr-FR" sz="1400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40" name="Flèche : pentagone 48">
            <a:extLst>
              <a:ext uri="{FF2B5EF4-FFF2-40B4-BE49-F238E27FC236}">
                <a16:creationId xmlns:a16="http://schemas.microsoft.com/office/drawing/2014/main" id="{E84BD52C-9796-47B6-9E83-5E34E9D2C043}"/>
              </a:ext>
            </a:extLst>
          </p:cNvPr>
          <p:cNvSpPr/>
          <p:nvPr/>
        </p:nvSpPr>
        <p:spPr>
          <a:xfrm>
            <a:off x="9078085" y="3620804"/>
            <a:ext cx="2723868" cy="355595"/>
          </a:xfrm>
          <a:prstGeom prst="homePlate">
            <a:avLst>
              <a:gd name="adj" fmla="val 52863"/>
            </a:avLst>
          </a:prstGeom>
          <a:solidFill>
            <a:srgbClr val="00AEE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DINPro-Medium" panose="020B0604020201010104"/>
              </a:rPr>
              <a:t>Formation continue</a:t>
            </a:r>
            <a:endParaRPr lang="fr-FR" sz="1400" dirty="0">
              <a:latin typeface="DINPro-Medium" panose="020B0604020201010104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0D498E2-8601-406F-8E19-6DED917EBAB5}"/>
              </a:ext>
            </a:extLst>
          </p:cNvPr>
          <p:cNvSpPr/>
          <p:nvPr/>
        </p:nvSpPr>
        <p:spPr>
          <a:xfrm>
            <a:off x="572997" y="5636904"/>
            <a:ext cx="1440160" cy="5521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156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DINPro-Medium" panose="020B0604020201010104"/>
              </a:rPr>
              <a:t>Signature contrat </a:t>
            </a:r>
            <a:endParaRPr lang="en-GB" sz="1200" dirty="0">
              <a:latin typeface="DINPro-Medium" panose="020B0604020201010104"/>
            </a:endParaRPr>
          </a:p>
        </p:txBody>
      </p:sp>
      <p:sp>
        <p:nvSpPr>
          <p:cNvPr id="42" name="Flèche : pentagone 48">
            <a:extLst>
              <a:ext uri="{FF2B5EF4-FFF2-40B4-BE49-F238E27FC236}">
                <a16:creationId xmlns:a16="http://schemas.microsoft.com/office/drawing/2014/main" id="{E84BD52C-9796-47B6-9E83-5E34E9D2C043}"/>
              </a:ext>
            </a:extLst>
          </p:cNvPr>
          <p:cNvSpPr/>
          <p:nvPr/>
        </p:nvSpPr>
        <p:spPr>
          <a:xfrm>
            <a:off x="9046371" y="1910268"/>
            <a:ext cx="2723868" cy="371784"/>
          </a:xfrm>
          <a:prstGeom prst="homePlate">
            <a:avLst>
              <a:gd name="adj" fmla="val 52863"/>
            </a:avLst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DINPro-Medium" panose="020B0604020201010104"/>
              </a:rPr>
              <a:t>Formation continue</a:t>
            </a:r>
            <a:endParaRPr lang="fr-FR" sz="1400" dirty="0">
              <a:latin typeface="DINPro-Medium" panose="020B0604020201010104"/>
            </a:endParaRPr>
          </a:p>
        </p:txBody>
      </p:sp>
      <p:sp>
        <p:nvSpPr>
          <p:cNvPr id="43" name="Flèche : pentagone 48">
            <a:extLst>
              <a:ext uri="{FF2B5EF4-FFF2-40B4-BE49-F238E27FC236}">
                <a16:creationId xmlns:a16="http://schemas.microsoft.com/office/drawing/2014/main" id="{E84BD52C-9796-47B6-9E83-5E34E9D2C043}"/>
              </a:ext>
            </a:extLst>
          </p:cNvPr>
          <p:cNvSpPr/>
          <p:nvPr/>
        </p:nvSpPr>
        <p:spPr>
          <a:xfrm>
            <a:off x="1612106" y="1287223"/>
            <a:ext cx="10133618" cy="509241"/>
          </a:xfrm>
          <a:prstGeom prst="homePlate">
            <a:avLst>
              <a:gd name="adj" fmla="val 52863"/>
            </a:avLst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1200" dirty="0" smtClean="0">
              <a:latin typeface="DINPro-Medium" panose="020B0604020201010104"/>
            </a:endParaRPr>
          </a:p>
          <a:p>
            <a:pPr algn="ctr"/>
            <a:endParaRPr lang="fr-FR" sz="1200" b="1" dirty="0">
              <a:latin typeface="DINPro-Medium" panose="020B0604020201010104"/>
            </a:endParaRPr>
          </a:p>
          <a:p>
            <a:pPr lvl="8" algn="ctr"/>
            <a:endParaRPr lang="fr-FR" sz="1200" dirty="0" smtClean="0">
              <a:latin typeface="DINPro-Medium" panose="020B0604020201010104"/>
            </a:endParaRPr>
          </a:p>
          <a:p>
            <a:pPr lvl="8" algn="ctr"/>
            <a:endParaRPr lang="fr-FR" sz="1200" dirty="0">
              <a:latin typeface="DINPro-Medium" panose="020B0604020201010104"/>
            </a:endParaRPr>
          </a:p>
          <a:p>
            <a:pPr algn="ctr"/>
            <a:r>
              <a:rPr lang="fr-FR" sz="1400" dirty="0" smtClean="0">
                <a:latin typeface="DINPro-Medium" panose="020B0604020201010104"/>
              </a:rPr>
              <a:t>Pilotage Fonctionnel </a:t>
            </a:r>
          </a:p>
          <a:p>
            <a:pPr algn="ctr"/>
            <a:r>
              <a:rPr lang="fr-FR" sz="1400" dirty="0" smtClean="0">
                <a:latin typeface="DINPro-Medium" panose="020B0604020201010104"/>
              </a:rPr>
              <a:t>Support </a:t>
            </a:r>
            <a:r>
              <a:rPr lang="fr-FR" sz="1400" dirty="0">
                <a:latin typeface="DINPro-Medium" panose="020B0604020201010104"/>
              </a:rPr>
              <a:t>technique et Commercial / </a:t>
            </a:r>
            <a:r>
              <a:rPr lang="fr-FR" sz="1400" dirty="0" smtClean="0">
                <a:latin typeface="DINPro-Medium" panose="020B0604020201010104"/>
              </a:rPr>
              <a:t>Formation / Contrôle Qualité </a:t>
            </a:r>
            <a:endParaRPr lang="fr-FR" sz="1400" dirty="0">
              <a:latin typeface="DINPro-Medium" panose="020B0604020201010104"/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7D068A1F-96DA-44D6-9913-15E793DD5BD4}"/>
              </a:ext>
            </a:extLst>
          </p:cNvPr>
          <p:cNvSpPr/>
          <p:nvPr/>
        </p:nvSpPr>
        <p:spPr>
          <a:xfrm rot="5400000">
            <a:off x="272867" y="2497682"/>
            <a:ext cx="951264" cy="953100"/>
          </a:xfrm>
          <a:prstGeom prst="roundRect">
            <a:avLst/>
          </a:prstGeom>
          <a:solidFill>
            <a:srgbClr val="005EA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 smtClean="0">
                <a:latin typeface="DINPro-Medium" panose="020B0604020201010104"/>
              </a:rPr>
              <a:t>Client</a:t>
            </a:r>
            <a:endParaRPr lang="en-GB" sz="1400" b="1" dirty="0">
              <a:latin typeface="DINPro-Medium" panose="020B0604020201010104"/>
            </a:endParaRPr>
          </a:p>
        </p:txBody>
      </p:sp>
      <p:sp>
        <p:nvSpPr>
          <p:cNvPr id="45" name="Rectangle : coins arrondis 43">
            <a:extLst>
              <a:ext uri="{FF2B5EF4-FFF2-40B4-BE49-F238E27FC236}">
                <a16:creationId xmlns:a16="http://schemas.microsoft.com/office/drawing/2014/main" id="{7D068A1F-96DA-44D6-9913-15E793DD5BD4}"/>
              </a:ext>
            </a:extLst>
          </p:cNvPr>
          <p:cNvSpPr/>
          <p:nvPr/>
        </p:nvSpPr>
        <p:spPr>
          <a:xfrm rot="5400000">
            <a:off x="290570" y="3745805"/>
            <a:ext cx="951264" cy="953100"/>
          </a:xfrm>
          <a:prstGeom prst="roundRect">
            <a:avLst/>
          </a:prstGeom>
          <a:solidFill>
            <a:srgbClr val="00AEE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 err="1" smtClean="0">
                <a:latin typeface="DINPro-Medium" panose="020B0604020201010104"/>
              </a:rPr>
              <a:t>MiTek</a:t>
            </a:r>
            <a:r>
              <a:rPr lang="fr-FR" sz="1400" b="1" dirty="0" smtClean="0">
                <a:latin typeface="DINPro-Medium" panose="020B0604020201010104"/>
              </a:rPr>
              <a:t> Services</a:t>
            </a:r>
            <a:endParaRPr lang="en-GB" sz="1400" b="1" dirty="0">
              <a:latin typeface="DINPro-Medium" panose="020B0604020201010104"/>
            </a:endParaRPr>
          </a:p>
        </p:txBody>
      </p:sp>
      <p:sp>
        <p:nvSpPr>
          <p:cNvPr id="38" name="Flèche : pentagone 48">
            <a:extLst>
              <a:ext uri="{FF2B5EF4-FFF2-40B4-BE49-F238E27FC236}">
                <a16:creationId xmlns:a16="http://schemas.microsoft.com/office/drawing/2014/main" id="{E84BD52C-9796-47B6-9E83-5E34E9D2C043}"/>
              </a:ext>
            </a:extLst>
          </p:cNvPr>
          <p:cNvSpPr/>
          <p:nvPr/>
        </p:nvSpPr>
        <p:spPr>
          <a:xfrm>
            <a:off x="1436104" y="3961708"/>
            <a:ext cx="1665718" cy="748403"/>
          </a:xfrm>
          <a:prstGeom prst="homePlate">
            <a:avLst>
              <a:gd name="adj" fmla="val 52863"/>
            </a:avLst>
          </a:prstGeom>
          <a:solidFill>
            <a:srgbClr val="FF7D8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DINPro-Medium" panose="020B0604020201010104"/>
              </a:rPr>
              <a:t>Formation interne </a:t>
            </a:r>
            <a:r>
              <a:rPr lang="fr-FR" sz="1200" dirty="0">
                <a:latin typeface="DINPro-Medium" panose="020B0604020201010104"/>
              </a:rPr>
              <a:t>l</a:t>
            </a:r>
            <a:r>
              <a:rPr lang="fr-FR" sz="1200" dirty="0" smtClean="0">
                <a:latin typeface="DINPro-Medium" panose="020B0604020201010104"/>
              </a:rPr>
              <a:t>ogiciel et métier</a:t>
            </a:r>
            <a:endParaRPr lang="fr-FR" sz="1200" dirty="0">
              <a:latin typeface="DINPro-Medium" panose="020B0604020201010104"/>
            </a:endParaRPr>
          </a:p>
        </p:txBody>
      </p:sp>
    </p:spTree>
    <p:extLst>
      <p:ext uri="{BB962C8B-B14F-4D97-AF65-F5344CB8AC3E}">
        <p14:creationId xmlns:p14="http://schemas.microsoft.com/office/powerpoint/2010/main" val="20150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88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PORTAIL DE COMMUNICATION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36343" y="1280745"/>
            <a:ext cx="24196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DINPro" panose="020B0504020201010104" pitchFamily="34" charset="0"/>
              </a:rPr>
              <a:t>Flux des </a:t>
            </a:r>
            <a:r>
              <a:rPr lang="fr-FR" sz="2000" dirty="0" smtClean="0">
                <a:latin typeface="DINPro" panose="020B0504020201010104" pitchFamily="34" charset="0"/>
              </a:rPr>
              <a:t>Tâches</a:t>
            </a:r>
          </a:p>
          <a:p>
            <a:pPr marL="342900" indent="-342900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DINPro" panose="020B0504020201010104" pitchFamily="34" charset="0"/>
            </a:endParaRPr>
          </a:p>
          <a:p>
            <a:pPr marL="342900" indent="-34290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DINPro" panose="020B0504020201010104" pitchFamily="34" charset="0"/>
              </a:rPr>
              <a:t>Gestion des </a:t>
            </a:r>
            <a:r>
              <a:rPr lang="fr-FR" sz="2000" dirty="0" smtClean="0">
                <a:latin typeface="DINPro" panose="020B0504020201010104" pitchFamily="34" charset="0"/>
              </a:rPr>
              <a:t>projets </a:t>
            </a:r>
            <a:endParaRPr lang="fr-FR" sz="2000" dirty="0">
              <a:latin typeface="DINPro" panose="020B05040202010101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DINPro" panose="020B0504020201010104" pitchFamily="34" charset="0"/>
              </a:rPr>
              <a:t>Messagerie </a:t>
            </a:r>
          </a:p>
          <a:p>
            <a:pPr marL="342900" indent="-342900">
              <a:lnSpc>
                <a:spcPct val="20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DINPro" panose="020B0504020201010104" pitchFamily="34" charset="0"/>
              </a:rPr>
              <a:t>Suivi des statuts </a:t>
            </a:r>
            <a:endParaRPr lang="fr-FR" sz="2000" dirty="0">
              <a:latin typeface="DINPro" panose="020B05040202010101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DINPro" panose="020B0504020201010104" pitchFamily="34" charset="0"/>
              </a:rPr>
              <a:t>Rapports</a:t>
            </a:r>
          </a:p>
          <a:p>
            <a:pPr marL="342900" indent="-342900">
              <a:lnSpc>
                <a:spcPct val="20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DINPro" panose="020B0504020201010104" pitchFamily="34" charset="0"/>
              </a:rPr>
              <a:t>Règles de conception</a:t>
            </a:r>
            <a:endParaRPr lang="fr-FR" sz="2000" dirty="0">
              <a:latin typeface="DINPro" panose="020B0504020201010104" pitchFamily="34" charset="0"/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779" y="1069564"/>
            <a:ext cx="9388799" cy="46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0" y="64343"/>
            <a:ext cx="236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ET CELA MARCHE 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0948" y="1128768"/>
            <a:ext cx="935971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tabLst>
                <a:tab pos="265113" algn="l"/>
              </a:tabLst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Espace réservé du texte 2"/>
          <p:cNvSpPr txBox="1">
            <a:spLocks/>
          </p:cNvSpPr>
          <p:nvPr/>
        </p:nvSpPr>
        <p:spPr>
          <a:xfrm>
            <a:off x="1162830" y="1604573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Qualité </a:t>
            </a:r>
          </a:p>
          <a:p>
            <a:pPr marL="0" indent="0">
              <a:buNone/>
            </a:pPr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Valorisation des talents</a:t>
            </a:r>
          </a:p>
          <a:p>
            <a:pPr marL="0" indent="0">
              <a:buNone/>
            </a:pPr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 </a:t>
            </a:r>
            <a:endParaRPr lang="fr-FR" sz="2400" dirty="0">
              <a:latin typeface="DINPro" panose="020B0504020201010104" pitchFamily="34" charset="0"/>
            </a:endParaRPr>
          </a:p>
        </p:txBody>
      </p:sp>
      <p:sp>
        <p:nvSpPr>
          <p:cNvPr id="35" name="TextBox 12"/>
          <p:cNvSpPr txBox="1">
            <a:spLocks/>
          </p:cNvSpPr>
          <p:nvPr/>
        </p:nvSpPr>
        <p:spPr>
          <a:xfrm>
            <a:off x="4629188" y="964232"/>
            <a:ext cx="7190057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150 clients 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Australie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, USA,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Europe,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Afrique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du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Sud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Certains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clients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ont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environ 10%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leur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effectif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BE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chez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MiTek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Services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Possibilité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communiquer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Français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Portail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de communication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développé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interne –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Expériences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None/>
              <a:tabLst>
                <a:tab pos="1165225" algn="l"/>
              </a:tabLst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Formation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continue /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ours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d’anglais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/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excellence technique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Visites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Clients pour le retour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terrain / formation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/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implication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Environnement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social favorable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1307852" y="2734568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307851" y="3972432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730775" y="3314499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A6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566" y="69185"/>
            <a:ext cx="372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BILAN FRANCE 1ère ANNEE 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contenu 3"/>
          <p:cNvSpPr txBox="1">
            <a:spLocks/>
          </p:cNvSpPr>
          <p:nvPr/>
        </p:nvSpPr>
        <p:spPr>
          <a:xfrm>
            <a:off x="4695951" y="727319"/>
            <a:ext cx="7294706" cy="5257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Fort intérêt chez nos clients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MiTek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1 voyage Formation d’une promotion PAMIR France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14 clients satisfaits: les retours sont très positifs sur la qualité et la réactivité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6 logiciels utilisés  Pamir/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WoodEngine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/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Cadwork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/REVIT/AutoCAD/Microsoft Office</a:t>
            </a:r>
          </a:p>
          <a:p>
            <a:pPr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Devis (60% des demandes) Plan de charpente / Plan de pose / Production / Rendu 3D </a:t>
            </a:r>
          </a:p>
          <a:p>
            <a:pPr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6" y="1633219"/>
            <a:ext cx="4215295" cy="31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88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EXEMPLES PROJETS</a:t>
            </a:r>
          </a:p>
          <a:p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83" y="824843"/>
            <a:ext cx="5980111" cy="38071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800" y="952259"/>
            <a:ext cx="5693772" cy="36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88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EXEMPLES PROJETS</a:t>
            </a:r>
          </a:p>
          <a:p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716" y="2895600"/>
            <a:ext cx="1812758" cy="63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8392" y="3689684"/>
            <a:ext cx="517355" cy="23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458401" y="3689685"/>
            <a:ext cx="1124148" cy="296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940586" y="5956633"/>
            <a:ext cx="862935" cy="25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rId4"/>
          </p:cNvPr>
          <p:cNvSpPr/>
          <p:nvPr/>
        </p:nvSpPr>
        <p:spPr>
          <a:xfrm>
            <a:off x="3552607" y="6279653"/>
            <a:ext cx="5222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https://www.mitek.fr/mitek3d/?</a:t>
            </a:r>
            <a:r>
              <a:rPr lang="fr-FR" dirty="0" smtClean="0">
                <a:hlinkClick r:id="rId4"/>
              </a:rPr>
              <a:t>3d_id=8b1042f5-7cd3-42e1-9d48-23839fe2c1a5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808" y="696157"/>
            <a:ext cx="8495099" cy="54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88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EXEMPLES PROJETS</a:t>
            </a:r>
          </a:p>
          <a:p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716" y="2895600"/>
            <a:ext cx="1812758" cy="63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8392" y="3689684"/>
            <a:ext cx="517355" cy="23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458401" y="3689685"/>
            <a:ext cx="1124148" cy="296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940586" y="5956633"/>
            <a:ext cx="862935" cy="25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rId4"/>
          </p:cNvPr>
          <p:cNvSpPr/>
          <p:nvPr/>
        </p:nvSpPr>
        <p:spPr>
          <a:xfrm>
            <a:off x="3552607" y="6279653"/>
            <a:ext cx="5222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https://www.mitek.fr/mitek3d/?</a:t>
            </a:r>
            <a:r>
              <a:rPr lang="fr-FR" dirty="0" smtClean="0">
                <a:hlinkClick r:id="rId4"/>
              </a:rPr>
              <a:t>3d_id=8b1042f5-7cd3-42e1-9d48-23839fe2c1a5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707" y="1038039"/>
            <a:ext cx="7158923" cy="4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88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EXEMPLES PROJETS</a:t>
            </a:r>
          </a:p>
          <a:p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716" y="2895600"/>
            <a:ext cx="1812758" cy="63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8392" y="3689684"/>
            <a:ext cx="517355" cy="23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458401" y="3689685"/>
            <a:ext cx="1124148" cy="296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940586" y="5956633"/>
            <a:ext cx="862935" cy="25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rId4"/>
          </p:cNvPr>
          <p:cNvSpPr/>
          <p:nvPr/>
        </p:nvSpPr>
        <p:spPr>
          <a:xfrm>
            <a:off x="3552607" y="6279653"/>
            <a:ext cx="5222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https://www.mitek.fr/mitek3d/?</a:t>
            </a:r>
            <a:r>
              <a:rPr lang="fr-FR" dirty="0" smtClean="0">
                <a:hlinkClick r:id="rId4"/>
              </a:rPr>
              <a:t>3d_id=8b1042f5-7cd3-42e1-9d48-23839fe2c1a5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67" y="561283"/>
            <a:ext cx="4441488" cy="55464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521" y="178376"/>
            <a:ext cx="4055035" cy="57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88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EXEMPLES PROJETS</a:t>
            </a:r>
          </a:p>
          <a:p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716" y="2895600"/>
            <a:ext cx="1812758" cy="63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8392" y="3689684"/>
            <a:ext cx="517355" cy="23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458401" y="3689685"/>
            <a:ext cx="1124148" cy="296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940586" y="5956633"/>
            <a:ext cx="862935" cy="253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rId4"/>
          </p:cNvPr>
          <p:cNvSpPr/>
          <p:nvPr/>
        </p:nvSpPr>
        <p:spPr>
          <a:xfrm>
            <a:off x="3552607" y="6279653"/>
            <a:ext cx="5222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https://www.mitek.fr/mitek3d/?</a:t>
            </a:r>
            <a:r>
              <a:rPr lang="fr-FR" dirty="0" smtClean="0">
                <a:hlinkClick r:id="rId4"/>
              </a:rPr>
              <a:t>3d_id=8b1042f5-7cd3-42e1-9d48-23839fe2c1a5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>
          <a:xfrm>
            <a:off x="1162830" y="1604573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Exemples de projets POSI sur </a:t>
            </a:r>
            <a:r>
              <a:rPr lang="fr-FR" sz="2400" dirty="0" err="1" smtClean="0">
                <a:latin typeface="DINPro" panose="020B0504020201010104" pitchFamily="34" charset="0"/>
              </a:rPr>
              <a:t>MiTek</a:t>
            </a:r>
            <a:r>
              <a:rPr lang="fr-FR" sz="2400" dirty="0" smtClean="0">
                <a:latin typeface="DINPro" panose="020B0504020201010104" pitchFamily="34" charset="0"/>
              </a:rPr>
              <a:t> 3D </a:t>
            </a:r>
          </a:p>
          <a:p>
            <a:pPr marL="0" indent="0">
              <a:buNone/>
            </a:pPr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 </a:t>
            </a:r>
            <a:endParaRPr lang="fr-FR" sz="2400" dirty="0">
              <a:latin typeface="DINPro" panose="020B05040202010101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280556" y="3039002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60313" y="127086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Collectif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ossature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bois R+2 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skfb.ly/6NZGF</a:t>
            </a:r>
            <a:endParaRPr lang="en-GB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Maisons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bandes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skfb.ly/6On6F</a:t>
            </a:r>
            <a:endParaRPr lang="en-GB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Pannes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toiture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skfb.ly/6NvWS</a:t>
            </a:r>
            <a:endParaRPr lang="en-GB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Chevrons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porteurs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skfb.ly/6NuFn</a:t>
            </a:r>
            <a:endParaRPr lang="en-GB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Toit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-Plat :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skfb.ly/6M9ZU</a:t>
            </a:r>
            <a:endParaRPr lang="en-GB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Surélévation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skfb.ly/6Mu7y</a:t>
            </a:r>
            <a:endParaRPr lang="en-GB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Clr>
                <a:srgbClr val="00AEEF"/>
              </a:buClr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Transformation de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combles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https://skfb.ly/6LHz8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0" y="64343"/>
            <a:ext cx="2360547" cy="40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INTRODUCTION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DINPro-Medium" panose="020B0604020201010104" pitchFamily="34" charset="0"/>
              </a:rPr>
              <a:t>4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DINPro-Medium" panose="020B0604020201010104" pitchFamily="34" charset="0"/>
              </a:rPr>
              <a:t>Pôles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DINPro-Medium" panose="020B0604020201010104" pitchFamily="34" charset="0"/>
              </a:rPr>
              <a:t>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3859" y="1070693"/>
            <a:ext cx="5873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err="1">
                <a:solidFill>
                  <a:prstClr val="black"/>
                </a:solidFill>
                <a:latin typeface="DINPro" panose="020B0504020201010104" pitchFamily="34" charset="0"/>
              </a:rPr>
              <a:t>Fournisseur</a:t>
            </a:r>
            <a:r>
              <a:rPr lang="en-US" b="1" dirty="0">
                <a:solidFill>
                  <a:prstClr val="black"/>
                </a:solidFill>
                <a:latin typeface="DINPro" panose="020B05040202010101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DINPro" panose="020B0504020201010104" pitchFamily="34" charset="0"/>
              </a:rPr>
              <a:t>mondial</a:t>
            </a:r>
            <a:r>
              <a:rPr lang="en-US" b="1" dirty="0">
                <a:solidFill>
                  <a:prstClr val="black"/>
                </a:solidFill>
                <a:latin typeface="DINPro" panose="020B0504020201010104" pitchFamily="34" charset="0"/>
              </a:rPr>
              <a:t> de solutions </a:t>
            </a:r>
            <a:r>
              <a:rPr lang="en-US" b="1" dirty="0" err="1">
                <a:solidFill>
                  <a:prstClr val="black"/>
                </a:solidFill>
                <a:latin typeface="DINPro" panose="020B0504020201010104" pitchFamily="34" charset="0"/>
              </a:rPr>
              <a:t>intégrées</a:t>
            </a:r>
            <a:r>
              <a:rPr lang="en-US" b="1" dirty="0">
                <a:solidFill>
                  <a:prstClr val="black"/>
                </a:solidFill>
                <a:latin typeface="DINPro" panose="020B0504020201010104" pitchFamily="34" charset="0"/>
              </a:rPr>
              <a:t> pour la construction  </a:t>
            </a:r>
            <a:endParaRPr lang="en-US" dirty="0">
              <a:solidFill>
                <a:prstClr val="black"/>
              </a:solidFill>
              <a:latin typeface="DINPro" panose="020B0504020201010104" pitchFamily="34" charset="0"/>
            </a:endParaRPr>
          </a:p>
        </p:txBody>
      </p:sp>
      <p:pic>
        <p:nvPicPr>
          <p:cNvPr id="18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4"/>
          <a:stretch/>
        </p:blipFill>
        <p:spPr>
          <a:xfrm>
            <a:off x="3809930" y="1081747"/>
            <a:ext cx="1911522" cy="6312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9828" y="4971484"/>
            <a:ext cx="1627545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  <a:latin typeface="DINPro" panose="020B0504020201010104" pitchFamily="34" charset="0"/>
              </a:rPr>
              <a:t>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381" y="3365389"/>
            <a:ext cx="1631665" cy="462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  <a:latin typeface="DINPro" panose="020B0504020201010104" pitchFamily="34" charset="0"/>
              </a:rPr>
              <a:t>LOGICIELS</a:t>
            </a:r>
            <a:endParaRPr lang="fr-FR" b="1" dirty="0">
              <a:solidFill>
                <a:prstClr val="black"/>
              </a:solidFill>
              <a:latin typeface="DINPro" panose="020B05040202010101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381" y="4172448"/>
            <a:ext cx="3651962" cy="455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  <a:latin typeface="DINPro" panose="020B0504020201010104" pitchFamily="34" charset="0"/>
              </a:rPr>
              <a:t>ÉQUIPEMENTS INDUSTRIELS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9828" y="2613943"/>
            <a:ext cx="3511154" cy="455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  <a:latin typeface="DINPro" panose="020B0504020201010104" pitchFamily="34" charset="0"/>
              </a:rPr>
              <a:t>PRODUITS MANUFACTURES</a:t>
            </a:r>
            <a:endParaRPr lang="en-GB" sz="1600" b="1" dirty="0">
              <a:latin typeface="DINPro" panose="020B0504020201010104" pitchFamily="34" charset="0"/>
            </a:endParaRPr>
          </a:p>
        </p:txBody>
      </p:sp>
      <p:pic>
        <p:nvPicPr>
          <p:cNvPr id="24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29" y="3303748"/>
            <a:ext cx="5243741" cy="20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50" y="69185"/>
            <a:ext cx="388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CONCLUSION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77" name="Titre 20">
            <a:extLst>
              <a:ext uri="{FF2B5EF4-FFF2-40B4-BE49-F238E27FC236}">
                <a16:creationId xmlns:a16="http://schemas.microsoft.com/office/drawing/2014/main" id="{B523F6CC-426B-4EBB-81C0-61B1A0FC7E0A}"/>
              </a:ext>
            </a:extLst>
          </p:cNvPr>
          <p:cNvSpPr txBox="1">
            <a:spLocks/>
          </p:cNvSpPr>
          <p:nvPr/>
        </p:nvSpPr>
        <p:spPr>
          <a:xfrm>
            <a:off x="974872" y="0"/>
            <a:ext cx="10377711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NPro-Medium"/>
            </a:endParaRP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DINPro-Medium" panose="020B06040202010101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7278" y="1076569"/>
            <a:ext cx="82355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ctr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DINPro" panose="020B0504020201010104" pitchFamily="34" charset="0"/>
              </a:rPr>
              <a:t>La volonté de définir un nouveau modèle opérationnel </a:t>
            </a:r>
            <a:r>
              <a:rPr lang="fr-FR" sz="2000" dirty="0" err="1" smtClean="0">
                <a:latin typeface="DINPro" panose="020B0504020201010104" pitchFamily="34" charset="0"/>
              </a:rPr>
              <a:t>co</a:t>
            </a:r>
            <a:r>
              <a:rPr lang="fr-FR" sz="2000" dirty="0">
                <a:latin typeface="DINPro" panose="020B0504020201010104" pitchFamily="34" charset="0"/>
              </a:rPr>
              <a:t>-</a:t>
            </a:r>
            <a:r>
              <a:rPr lang="fr-FR" sz="2000" dirty="0" smtClean="0">
                <a:latin typeface="DINPro" panose="020B0504020201010104" pitchFamily="34" charset="0"/>
              </a:rPr>
              <a:t>construit </a:t>
            </a:r>
            <a:r>
              <a:rPr lang="fr-FR" sz="2000" dirty="0">
                <a:latin typeface="DINPro" panose="020B0504020201010104" pitchFamily="34" charset="0"/>
              </a:rPr>
              <a:t>avec nos </a:t>
            </a:r>
            <a:r>
              <a:rPr lang="fr-FR" sz="2000" dirty="0" smtClean="0">
                <a:latin typeface="DINPro" panose="020B0504020201010104" pitchFamily="34" charset="0"/>
              </a:rPr>
              <a:t>partenaires.</a:t>
            </a:r>
          </a:p>
          <a:p>
            <a:pPr marL="342900" indent="-342900" algn="just" fontAlgn="ctr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DINPro" panose="020B0504020201010104" pitchFamily="34" charset="0"/>
            </a:endParaRP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DINPro" panose="020B0504020201010104" pitchFamily="34" charset="0"/>
              </a:rPr>
              <a:t>Une </a:t>
            </a:r>
            <a:r>
              <a:rPr lang="fr-FR" sz="2000" dirty="0" smtClean="0">
                <a:latin typeface="DINPro" panose="020B0504020201010104" pitchFamily="34" charset="0"/>
              </a:rPr>
              <a:t>relation longue. </a:t>
            </a: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DINPro" panose="020B0504020201010104" pitchFamily="34" charset="0"/>
            </a:endParaRP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DINPro" panose="020B0504020201010104" pitchFamily="34" charset="0"/>
              </a:rPr>
              <a:t>Une approche collaborative permettant des résultats cohérents avec les attentes de nos partenaires. </a:t>
            </a: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sz="2000" dirty="0" smtClean="0">
              <a:latin typeface="DINPro" panose="020B0504020201010104" pitchFamily="34" charset="0"/>
            </a:endParaRP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DINPro" panose="020B0504020201010104" pitchFamily="34" charset="0"/>
              </a:rPr>
              <a:t>Une organisation et des </a:t>
            </a:r>
            <a:r>
              <a:rPr lang="fr-FR" sz="2000" dirty="0" err="1" smtClean="0">
                <a:latin typeface="DINPro" panose="020B0504020201010104" pitchFamily="34" charset="0"/>
              </a:rPr>
              <a:t>process</a:t>
            </a:r>
            <a:r>
              <a:rPr lang="fr-FR" sz="2000" dirty="0" smtClean="0">
                <a:latin typeface="DINPro" panose="020B0504020201010104" pitchFamily="34" charset="0"/>
              </a:rPr>
              <a:t> </a:t>
            </a:r>
            <a:r>
              <a:rPr lang="fr-FR" sz="2000" dirty="0">
                <a:latin typeface="DINPro" panose="020B0504020201010104" pitchFamily="34" charset="0"/>
              </a:rPr>
              <a:t>orchestrés par un groupe d’envergure </a:t>
            </a:r>
            <a:r>
              <a:rPr lang="fr-FR" sz="2000" dirty="0" smtClean="0">
                <a:latin typeface="DINPro" panose="020B0504020201010104" pitchFamily="34" charset="0"/>
              </a:rPr>
              <a:t>internationale.</a:t>
            </a:r>
            <a:endParaRPr lang="fr-FR" sz="2000" dirty="0">
              <a:latin typeface="DINPro" panose="020B0504020201010104" pitchFamily="34" charset="0"/>
            </a:endParaRPr>
          </a:p>
          <a:p>
            <a:pPr marL="342900" indent="-342900" algn="just" fontAlgn="ctr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DINPro" panose="020B0504020201010104" pitchFamily="34" charset="0"/>
            </a:endParaRP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DINPro" panose="020B0504020201010104" pitchFamily="34" charset="0"/>
              </a:rPr>
              <a:t>L’objectif d’aboutir à une équation économique </a:t>
            </a:r>
            <a:r>
              <a:rPr lang="fr-FR" sz="2000" dirty="0" smtClean="0">
                <a:latin typeface="DINPro" panose="020B0504020201010104" pitchFamily="34" charset="0"/>
              </a:rPr>
              <a:t>optimale. </a:t>
            </a: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fr-FR" sz="2000" dirty="0">
              <a:latin typeface="DINPro" panose="020B0504020201010104" pitchFamily="34" charset="0"/>
            </a:endParaRPr>
          </a:p>
          <a:p>
            <a:pPr marL="342900" indent="-342900" algn="just" fontAlgn="ctr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DINPro" panose="020B0504020201010104" pitchFamily="34" charset="0"/>
              </a:rPr>
              <a:t>Système flexible et adaptatif.</a:t>
            </a:r>
            <a:endParaRPr lang="fr-FR" sz="2400" dirty="0">
              <a:latin typeface="DINPro" panose="020B0504020201010104" pitchFamily="34" charset="0"/>
            </a:endParaRPr>
          </a:p>
          <a:p>
            <a:pPr algn="just" fontAlgn="ctr"/>
            <a:endParaRPr lang="fr-FR" sz="2400" dirty="0" smtClean="0">
              <a:latin typeface="DINPro-Medium" panose="020B0604020201010104"/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FFFFFF">
                  <a:lumMod val="75000"/>
                </a:srgbClr>
              </a:solidFill>
              <a:latin typeface="Verdana"/>
            </a:endParaRP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FFFFFF">
                  <a:lumMod val="75000"/>
                </a:srgbClr>
              </a:solidFill>
              <a:latin typeface="Verdana"/>
            </a:endParaRPr>
          </a:p>
          <a:p>
            <a:pPr marL="285750" indent="-285750" algn="just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latin typeface="DINPro-Medium" panose="020B0604020201010104"/>
            </a:endParaRPr>
          </a:p>
          <a:p>
            <a:pPr marL="285750" indent="-285750" algn="just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400" dirty="0">
              <a:latin typeface="DINPro-Medium" panose="020B0604020201010104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1842" y="2276921"/>
            <a:ext cx="25835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EEF"/>
              </a:buClr>
            </a:pPr>
            <a:r>
              <a:rPr lang="fr-FR" sz="2400" dirty="0" smtClean="0">
                <a:latin typeface="DINPro" panose="020B0504020201010104" pitchFamily="34" charset="0"/>
              </a:rPr>
              <a:t>Les facteurs clés de la réussite d’une bonne collaboration </a:t>
            </a:r>
            <a:endParaRPr lang="fr-FR" sz="2400" dirty="0">
              <a:latin typeface="DINPro" panose="020B0504020201010104" pitchFamily="34" charset="0"/>
            </a:endParaRPr>
          </a:p>
          <a:p>
            <a:r>
              <a:rPr lang="fr-FR" sz="2000" dirty="0" smtClean="0">
                <a:latin typeface="DINPro" panose="020B0504020201010104" pitchFamily="34" charset="0"/>
              </a:rPr>
              <a:t> </a:t>
            </a:r>
            <a:endParaRPr lang="fr-FR" sz="2000" dirty="0">
              <a:latin typeface="DINPro" panose="020B05040202010101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604078" y="3987071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/>
          <p:nvPr/>
        </p:nvSpPr>
        <p:spPr>
          <a:xfrm>
            <a:off x="4738571" y="5002720"/>
            <a:ext cx="271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MERCI</a:t>
            </a:r>
            <a:endParaRPr lang="en-GB" sz="2000" dirty="0">
              <a:solidFill>
                <a:schemeClr val="bg1"/>
              </a:solidFill>
              <a:latin typeface="DINPro-Medium" panose="020B0604020201010104"/>
            </a:endParaRPr>
          </a:p>
        </p:txBody>
      </p:sp>
    </p:spTree>
    <p:extLst>
      <p:ext uri="{BB962C8B-B14F-4D97-AF65-F5344CB8AC3E}">
        <p14:creationId xmlns:p14="http://schemas.microsoft.com/office/powerpoint/2010/main" val="40254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3865" y="4556018"/>
            <a:ext cx="7308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BUREAU D’ÉTUDES ET INGÉNIERIE DE LA CONSTRUCTION </a:t>
            </a:r>
            <a:b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à Ho Chi Minh, VIETNAM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01662" y="1836680"/>
            <a:ext cx="5126785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en-GB" sz="6000" b="1" dirty="0" smtClean="0">
                <a:solidFill>
                  <a:schemeClr val="bg1"/>
                </a:solidFill>
                <a:latin typeface="DINPro-Medium" panose="020B0604020201010104"/>
              </a:rPr>
              <a:t>SERVICES </a:t>
            </a:r>
            <a:endParaRPr lang="en-GB" sz="6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cxnSp>
        <p:nvCxnSpPr>
          <p:cNvPr id="4" name="Straight Connector 8"/>
          <p:cNvCxnSpPr/>
          <p:nvPr/>
        </p:nvCxnSpPr>
        <p:spPr>
          <a:xfrm flipV="1">
            <a:off x="314203" y="2662837"/>
            <a:ext cx="3725618" cy="28051"/>
          </a:xfrm>
          <a:prstGeom prst="line">
            <a:avLst/>
          </a:prstGeom>
          <a:ln w="381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3930883" y="0"/>
            <a:ext cx="8333127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  <a:latin typeface="DINPro-Medium" panose="020B0604020201010104"/>
              </a:rPr>
              <a:t>TOS</a:t>
            </a:r>
            <a:endParaRPr lang="en-GB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0" y="64343"/>
            <a:ext cx="2360547" cy="40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PHOTOS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" y="1234045"/>
            <a:ext cx="5480437" cy="41103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68" y="3289209"/>
            <a:ext cx="3561914" cy="26714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9" y="582192"/>
            <a:ext cx="4136541" cy="26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0" y="64343"/>
            <a:ext cx="2360547" cy="40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PHOTOS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pic>
        <p:nvPicPr>
          <p:cNvPr id="79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8" b="7778"/>
          <a:stretch/>
        </p:blipFill>
        <p:spPr>
          <a:xfrm>
            <a:off x="5935732" y="623908"/>
            <a:ext cx="432000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52" y="2927702"/>
            <a:ext cx="4320000" cy="324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80" y="2928524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" t="17804" r="699" b="15429"/>
          <a:stretch/>
        </p:blipFill>
        <p:spPr>
          <a:xfrm>
            <a:off x="1440580" y="623143"/>
            <a:ext cx="432000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0" y="64343"/>
            <a:ext cx="2360547" cy="40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INTRODUCTION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C23953-106B-47D4-82A8-50B8D0CFAEDD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078" y="1556708"/>
            <a:ext cx="1052732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Fondée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2007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2013 – 300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collaborateurs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1600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ollaborateurs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ingénieurs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architectes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(1200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sept. 2019) + 30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% sur 1 an 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Tous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secteurs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du BTP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Etudes </a:t>
            </a:r>
            <a:r>
              <a:rPr lang="en-US" sz="24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phase Conception et </a:t>
            </a:r>
            <a:r>
              <a:rPr lang="en-US" sz="24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Réalisation</a:t>
            </a:r>
            <a:r>
              <a:rPr lang="en-US"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– Etudes de Prix – </a:t>
            </a:r>
            <a:r>
              <a:rPr lang="en-US" sz="24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Rendu</a:t>
            </a:r>
            <a:r>
              <a:rPr lang="en-US"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3D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Plus de 130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logiciels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utilisés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A6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0" y="64343"/>
            <a:ext cx="327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POURQUOI LE VIETNAM ?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1006522" y="1597077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Démographie</a:t>
            </a:r>
          </a:p>
          <a:p>
            <a:pPr marL="0" indent="0">
              <a:buNone/>
            </a:pPr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Croissance</a:t>
            </a:r>
          </a:p>
          <a:p>
            <a:pPr marL="0" indent="0">
              <a:buNone/>
            </a:pPr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Culture </a:t>
            </a:r>
            <a:endParaRPr lang="fr-FR" sz="2400" dirty="0">
              <a:latin typeface="DINPro" panose="020B0504020201010104" pitchFamily="34" charset="0"/>
            </a:endParaRPr>
          </a:p>
        </p:txBody>
      </p:sp>
      <p:sp>
        <p:nvSpPr>
          <p:cNvPr id="18" name="TextBox 12"/>
          <p:cNvSpPr txBox="1">
            <a:spLocks/>
          </p:cNvSpPr>
          <p:nvPr/>
        </p:nvSpPr>
        <p:spPr>
          <a:xfrm>
            <a:off x="4800600" y="731520"/>
            <a:ext cx="641188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Population : 98 millions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superficie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2x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moins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grande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que la France)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Age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moyen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: 29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ans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env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. 40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ans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France)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20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nouvelles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Universités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/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Ecoles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construites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par an :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Révolution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Educative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Une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croissance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économique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 de 7 %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2020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Deuxième plus forte croissance mondiale juste derrière la chine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Projets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métro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cours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à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HCMCity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et Hanoi 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tabLst>
                <a:tab pos="1165225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Emergence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d’une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classe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moyenne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jeunes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diplômés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entraînés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par la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dynamique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positive du pays</a:t>
            </a:r>
          </a:p>
          <a:p>
            <a:pPr marL="457200" indent="-457200">
              <a:lnSpc>
                <a:spcPct val="15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Forte culture du travail et </a:t>
            </a:r>
            <a:r>
              <a:rPr lang="en-A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volonté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de </a:t>
            </a:r>
            <a:r>
              <a:rPr lang="en-A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progresser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307852" y="2734568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307851" y="3628555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307851" y="4615838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348191" y="2876937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348191" y="4492852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 smtClean="0">
                <a:solidFill>
                  <a:schemeClr val="bg1"/>
                </a:solidFill>
                <a:latin typeface="DINPro-Medium" panose="020B0604020201010104"/>
              </a:rPr>
              <a:t>Pourquoi</a:t>
            </a:r>
            <a:r>
              <a:rPr lang="en-GB" b="1" dirty="0" smtClean="0">
                <a:solidFill>
                  <a:schemeClr val="bg1"/>
                </a:solidFill>
                <a:latin typeface="DINPro-Medium" panose="020B0604020201010104"/>
              </a:rPr>
              <a:t> utiliser </a:t>
            </a:r>
            <a:r>
              <a:rPr lang="en-GB" b="1" dirty="0" err="1" smtClean="0">
                <a:solidFill>
                  <a:schemeClr val="bg1"/>
                </a:solidFill>
                <a:latin typeface="DINPro-Medium" panose="020B0604020201010104"/>
              </a:rPr>
              <a:t>nos</a:t>
            </a:r>
            <a:r>
              <a:rPr lang="en-GB" b="1" dirty="0" smtClean="0">
                <a:solidFill>
                  <a:schemeClr val="bg1"/>
                </a:solidFill>
                <a:latin typeface="DINPro-Medium" panose="020B0604020201010104"/>
              </a:rPr>
              <a:t> services ? </a:t>
            </a:r>
            <a:endParaRPr lang="en-GB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9721" y="773208"/>
            <a:ext cx="553624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fr-FR" sz="1400" b="1" dirty="0" err="1" smtClean="0">
                <a:latin typeface="DINPro" panose="020B0504020201010104" pitchFamily="34" charset="0"/>
              </a:rPr>
              <a:t>MiTek</a:t>
            </a:r>
            <a:r>
              <a:rPr lang="fr-FR" sz="1400" b="1" dirty="0" smtClean="0">
                <a:latin typeface="DINPro" panose="020B0504020201010104" pitchFamily="34" charset="0"/>
              </a:rPr>
              <a:t> Services augmente la </a:t>
            </a:r>
            <a:r>
              <a:rPr lang="fr-FR" sz="1400" b="1" dirty="0">
                <a:latin typeface="DINPro" panose="020B0504020201010104" pitchFamily="34" charset="0"/>
              </a:rPr>
              <a:t>performance opérationnelle </a:t>
            </a:r>
            <a:r>
              <a:rPr lang="fr-FR" sz="1400" b="1" dirty="0" smtClean="0">
                <a:latin typeface="DINPro" panose="020B0504020201010104" pitchFamily="34" charset="0"/>
              </a:rPr>
              <a:t>de nos partenaires </a:t>
            </a:r>
            <a:r>
              <a:rPr lang="fr-FR" sz="1400" b="1" dirty="0">
                <a:latin typeface="DINPro" panose="020B0504020201010104" pitchFamily="34" charset="0"/>
              </a:rPr>
              <a:t>au travers de </a:t>
            </a:r>
            <a:r>
              <a:rPr lang="fr-FR" sz="1400" b="1" dirty="0" smtClean="0">
                <a:latin typeface="DINPro" panose="020B0504020201010104" pitchFamily="34" charset="0"/>
              </a:rPr>
              <a:t>multiples leviers</a:t>
            </a:r>
            <a:endParaRPr lang="fr-FR" sz="1200" b="1" dirty="0">
              <a:latin typeface="DINPro" panose="020B05040202010101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8085" y="4530598"/>
            <a:ext cx="3478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La baisses des coûts de production</a:t>
            </a:r>
          </a:p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487C65-CA7F-49C9-8A55-FB8470F388CD}"/>
              </a:ext>
            </a:extLst>
          </p:cNvPr>
          <p:cNvSpPr/>
          <p:nvPr/>
        </p:nvSpPr>
        <p:spPr bwMode="auto">
          <a:xfrm>
            <a:off x="473460" y="1500348"/>
            <a:ext cx="4648375" cy="4147504"/>
          </a:xfrm>
          <a:prstGeom prst="rect">
            <a:avLst/>
          </a:prstGeom>
          <a:solidFill>
            <a:srgbClr val="D1F2F9">
              <a:lumMod val="40000"/>
              <a:lumOff val="60000"/>
            </a:srgbClr>
          </a:solidFill>
          <a:ln w="9525" cap="flat" cmpd="sng" algn="ctr">
            <a:solidFill>
              <a:srgbClr val="009EBD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latin typeface="DINPro-Medium" panose="020B0604020201010104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latin typeface="DINPro" panose="020B0504020201010104" pitchFamily="34" charset="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latin typeface="DINPro" panose="020B0504020201010104" pitchFamily="34" charset="0"/>
            </a:endParaRPr>
          </a:p>
          <a:p>
            <a:pPr lvl="0" eaLnBrk="0" hangingPunct="0">
              <a:defRPr/>
            </a:pPr>
            <a:endParaRPr lang="fr-FR" sz="1400" kern="0" noProof="0" dirty="0" smtClean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Manque de flexibilité</a:t>
            </a:r>
            <a:endParaRPr lang="fr-FR" sz="1400" kern="0" noProof="0" dirty="0" smtClean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kumimoji="0" lang="fr-FR" sz="14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" panose="020B0504020201010104" pitchFamily="34" charset="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C</a:t>
            </a:r>
            <a:r>
              <a:rPr lang="fr-FR" sz="1400" kern="0" noProof="0" dirty="0" err="1" smtClean="0">
                <a:solidFill>
                  <a:prstClr val="black"/>
                </a:solidFill>
                <a:latin typeface="DINPro" panose="020B0504020201010104" pitchFamily="34" charset="0"/>
              </a:rPr>
              <a:t>oûts</a:t>
            </a:r>
            <a:r>
              <a:rPr lang="fr-FR" sz="1400" kern="0" noProof="0" dirty="0" smtClean="0">
                <a:solidFill>
                  <a:prstClr val="black"/>
                </a:solidFill>
                <a:latin typeface="DINPro" panose="020B0504020201010104" pitchFamily="34" charset="0"/>
              </a:rPr>
              <a:t> de production 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kumimoji="0" lang="fr-FR" sz="14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" panose="020B0504020201010104" pitchFamily="34" charset="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P</a:t>
            </a:r>
            <a:r>
              <a:rPr lang="fr-FR" sz="1400" kern="0" noProof="0" dirty="0" err="1" smtClean="0">
                <a:solidFill>
                  <a:prstClr val="black"/>
                </a:solidFill>
                <a:latin typeface="DINPro" panose="020B0504020201010104" pitchFamily="34" charset="0"/>
              </a:rPr>
              <a:t>erformance</a:t>
            </a:r>
            <a:r>
              <a:rPr lang="fr-FR" sz="1400" kern="0" noProof="0" dirty="0" smtClean="0">
                <a:solidFill>
                  <a:prstClr val="black"/>
                </a:solidFill>
                <a:latin typeface="DINPro" panose="020B0504020201010104" pitchFamily="34" charset="0"/>
              </a:rPr>
              <a:t> / Qualité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kern="0" noProof="0" dirty="0" smtClean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DINPro" panose="020B0504020201010104" pitchFamily="34" charset="0"/>
              </a:rPr>
              <a:t>Recrutement (manque d’ingénieurs et </a:t>
            </a:r>
            <a:r>
              <a:rPr lang="fr-FR" sz="1400" dirty="0" smtClean="0">
                <a:latin typeface="DINPro" panose="020B0504020201010104" pitchFamily="34" charset="0"/>
              </a:rPr>
              <a:t>techniciens </a:t>
            </a:r>
            <a:r>
              <a:rPr lang="fr-FR" sz="1400" dirty="0">
                <a:latin typeface="DINPro" panose="020B0504020201010104" pitchFamily="34" charset="0"/>
              </a:rPr>
              <a:t>– 120 000 postes à pourvoir sur 2020 et 2021 selon </a:t>
            </a:r>
            <a:r>
              <a:rPr lang="fr-FR" sz="1400" i="1" dirty="0">
                <a:latin typeface="DINPro" panose="020B0504020201010104" pitchFamily="34" charset="0"/>
              </a:rPr>
              <a:t>L’USINE NOUVELLE</a:t>
            </a:r>
            <a:r>
              <a:rPr lang="fr-FR" sz="1400" dirty="0">
                <a:latin typeface="DINPro" panose="020B0504020201010104" pitchFamily="34" charset="0"/>
              </a:rPr>
              <a:t>)</a:t>
            </a:r>
          </a:p>
          <a:p>
            <a:pPr lvl="0" eaLnBrk="0" hangingPunct="0">
              <a:defRPr/>
            </a:pPr>
            <a:r>
              <a:rPr lang="fr-FR" sz="1400" kern="0" noProof="0" dirty="0" smtClean="0">
                <a:solidFill>
                  <a:prstClr val="black"/>
                </a:solidFill>
                <a:latin typeface="DINPro" panose="020B0504020201010104" pitchFamily="34" charset="0"/>
              </a:rPr>
              <a:t>  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kumimoji="0" lang="fr-FR" sz="14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-Medium" panose="020B0604020201010104"/>
            </a:endParaRPr>
          </a:p>
          <a:p>
            <a:pPr lvl="0" eaLnBrk="0" hangingPunct="0"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487C65-CA7F-49C9-8A55-FB8470F388CD}"/>
              </a:ext>
            </a:extLst>
          </p:cNvPr>
          <p:cNvSpPr/>
          <p:nvPr/>
        </p:nvSpPr>
        <p:spPr bwMode="auto">
          <a:xfrm>
            <a:off x="6299200" y="1471303"/>
            <a:ext cx="4563697" cy="4411336"/>
          </a:xfrm>
          <a:prstGeom prst="rect">
            <a:avLst/>
          </a:prstGeom>
          <a:solidFill>
            <a:srgbClr val="D1F2F9">
              <a:lumMod val="40000"/>
              <a:lumOff val="60000"/>
            </a:srgbClr>
          </a:solidFill>
          <a:ln w="9525" cap="flat" cmpd="sng" algn="ctr">
            <a:solidFill>
              <a:srgbClr val="009EBD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fr-FR" sz="1400" kern="0" dirty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Déploiement </a:t>
            </a: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d’équipes dédiées </a:t>
            </a: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avec formation spécifique 3 mois non facturée</a:t>
            </a:r>
            <a:endParaRPr lang="fr-FR" sz="1400" kern="0" dirty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kern="0" dirty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Optimisation </a:t>
            </a: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des coûts : 32 400 €</a:t>
            </a: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 </a:t>
            </a:r>
            <a:r>
              <a:rPr lang="fr-FR" sz="1400" kern="0" dirty="0" err="1">
                <a:solidFill>
                  <a:prstClr val="black"/>
                </a:solidFill>
                <a:latin typeface="DINPro" panose="020B0504020201010104" pitchFamily="34" charset="0"/>
              </a:rPr>
              <a:t>ht</a:t>
            </a: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/an – (coût hors logiciel)  </a:t>
            </a:r>
          </a:p>
          <a:p>
            <a:pPr lvl="0" eaLnBrk="0" hangingPunct="0">
              <a:defRPr/>
            </a:pPr>
            <a:endParaRPr lang="fr-FR" sz="1400" b="1" dirty="0" smtClean="0"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Accompagnement de votre BE dans son évolution pour rester compétitif en répondant à la demande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kern="0" dirty="0" smtClean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Système flexible </a:t>
            </a: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- </a:t>
            </a: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1 mois de préavis – </a:t>
            </a:r>
            <a:r>
              <a:rPr lang="fr-FR" sz="1400" b="1" kern="0" dirty="0">
                <a:solidFill>
                  <a:prstClr val="black"/>
                </a:solidFill>
                <a:latin typeface="DINPro" panose="020B0504020201010104" pitchFamily="34" charset="0"/>
              </a:rPr>
              <a:t>variable d’ajustement</a:t>
            </a:r>
          </a:p>
          <a:p>
            <a:pPr eaLnBrk="0" hangingPunct="0">
              <a:defRPr/>
            </a:pPr>
            <a:endParaRPr lang="fr-FR" sz="1400" kern="0" dirty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Industrialisation </a:t>
            </a: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de la production avec des </a:t>
            </a: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engagements concrets et mesurables </a:t>
            </a:r>
            <a:endParaRPr lang="fr-FR" sz="1400" kern="0" dirty="0" smtClean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kern="0" dirty="0" smtClean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Recherche </a:t>
            </a:r>
            <a:r>
              <a:rPr lang="fr-FR" sz="1400" kern="0" dirty="0">
                <a:solidFill>
                  <a:prstClr val="black"/>
                </a:solidFill>
                <a:latin typeface="DINPro" panose="020B0504020201010104" pitchFamily="34" charset="0"/>
              </a:rPr>
              <a:t>de la meilleure qualité du service rendu et de l’excellence opérationnelle</a:t>
            </a:r>
          </a:p>
          <a:p>
            <a:pPr eaLnBrk="0" hangingPunct="0">
              <a:defRPr/>
            </a:pPr>
            <a:endParaRPr lang="fr-FR" sz="1400" kern="0" dirty="0" smtClean="0">
              <a:solidFill>
                <a:prstClr val="black"/>
              </a:solidFill>
              <a:latin typeface="DINPro" panose="020B05040202010101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DINPro" panose="020B0504020201010104" pitchFamily="34" charset="0"/>
              </a:rPr>
              <a:t>Formation continue </a:t>
            </a:r>
          </a:p>
          <a:p>
            <a:pPr eaLnBrk="0" hangingPunct="0">
              <a:defRPr/>
            </a:pPr>
            <a:endParaRPr lang="fr-FR" sz="1400" kern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eaLnBrk="0" hangingPunct="0">
              <a:defRPr/>
            </a:pPr>
            <a:endParaRPr lang="fr-FR" sz="1400" kern="0" dirty="0">
              <a:solidFill>
                <a:prstClr val="black"/>
              </a:solidFill>
              <a:latin typeface="DINPro-Medium" panose="020B0604020201010104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kern="0" dirty="0" smtClean="0">
              <a:solidFill>
                <a:prstClr val="black"/>
              </a:solidFill>
              <a:latin typeface="DINPro-Medium" panose="020B0604020201010104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dirty="0" smtClean="0">
              <a:latin typeface="DINPro-Medium" panose="020B0604020201010104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dirty="0" smtClean="0"/>
          </a:p>
          <a:p>
            <a:pPr marL="285750" lvl="0" indent="-285750" eaLnBrk="0" hangingPunct="0">
              <a:buFont typeface="Arial" panose="020B0604020202020204" pitchFamily="34" charset="0"/>
              <a:buChar char="•"/>
              <a:defRPr/>
            </a:pPr>
            <a:endParaRPr lang="fr-FR" sz="1400" dirty="0">
              <a:latin typeface="DINPro-Medium" panose="020B06040202010101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2214" y="764732"/>
            <a:ext cx="4159622" cy="42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fr-FR" sz="2000" b="1" dirty="0" smtClean="0">
                <a:latin typeface="DINPro" panose="020B0504020201010104" pitchFamily="34" charset="0"/>
              </a:rPr>
              <a:t>Difficultés du marché  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5221313" y="3196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DINPro" panose="020B0504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1" grpId="0" animBg="1"/>
      <p:bldP spid="2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24ABC5BB-196A-4067-AEBB-02C430AAA05B}"/>
              </a:ext>
            </a:extLst>
          </p:cNvPr>
          <p:cNvSpPr/>
          <p:nvPr/>
        </p:nvSpPr>
        <p:spPr>
          <a:xfrm>
            <a:off x="-9123" y="-10160"/>
            <a:ext cx="411480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893" h="558800">
                <a:moveTo>
                  <a:pt x="30913" y="20320"/>
                </a:moveTo>
                <a:lnTo>
                  <a:pt x="6259893" y="0"/>
                </a:lnTo>
                <a:lnTo>
                  <a:pt x="5690933" y="558800"/>
                </a:lnTo>
                <a:lnTo>
                  <a:pt x="0" y="558800"/>
                </a:lnTo>
                <a:lnTo>
                  <a:pt x="30913" y="2032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6939C43-49C1-45E7-BD53-DF42B88580CD}"/>
              </a:ext>
            </a:extLst>
          </p:cNvPr>
          <p:cNvSpPr/>
          <p:nvPr/>
        </p:nvSpPr>
        <p:spPr>
          <a:xfrm>
            <a:off x="0" y="-10160"/>
            <a:ext cx="3921760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219" h="558800">
                <a:moveTo>
                  <a:pt x="0" y="10160"/>
                </a:moveTo>
                <a:lnTo>
                  <a:pt x="5966219" y="0"/>
                </a:lnTo>
                <a:lnTo>
                  <a:pt x="5397259" y="558800"/>
                </a:lnTo>
                <a:lnTo>
                  <a:pt x="0" y="558800"/>
                </a:lnTo>
                <a:lnTo>
                  <a:pt x="0" y="10160"/>
                </a:lnTo>
                <a:close/>
              </a:path>
            </a:pathLst>
          </a:cu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>
          <a:xfrm>
            <a:off x="0" y="5882639"/>
            <a:ext cx="12192762" cy="97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97" y="6094989"/>
            <a:ext cx="1127760" cy="31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0" y="64343"/>
            <a:ext cx="2360547" cy="40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DINPro-Medium" panose="020B0604020201010104"/>
              </a:rPr>
              <a:t>ORGANISATION</a:t>
            </a:r>
            <a:endParaRPr lang="en-GB" sz="2000" b="1" dirty="0">
              <a:solidFill>
                <a:schemeClr val="bg1"/>
              </a:solidFill>
              <a:latin typeface="DINPro-Medium" panose="020B06040202010101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0948" y="1128768"/>
            <a:ext cx="935971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DINPro" panose="020B05040202010101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tabLst>
                <a:tab pos="265113" algn="l"/>
              </a:tabLst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80311-4C68-4284-BCCC-FB1138BCB47F}"/>
              </a:ext>
            </a:extLst>
          </p:cNvPr>
          <p:cNvSpPr/>
          <p:nvPr/>
        </p:nvSpPr>
        <p:spPr>
          <a:xfrm>
            <a:off x="4008730" y="-6790"/>
            <a:ext cx="8204395" cy="558800"/>
          </a:xfrm>
          <a:custGeom>
            <a:avLst/>
            <a:gdLst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71424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0 w 4714240"/>
              <a:gd name="connsiteY0" fmla="*/ 0 h 558800"/>
              <a:gd name="connsiteX1" fmla="*/ 4714240 w 4714240"/>
              <a:gd name="connsiteY1" fmla="*/ 0 h 558800"/>
              <a:gd name="connsiteX2" fmla="*/ 4145280 w 4714240"/>
              <a:gd name="connsiteY2" fmla="*/ 558800 h 558800"/>
              <a:gd name="connsiteX3" fmla="*/ 0 w 4714240"/>
              <a:gd name="connsiteY3" fmla="*/ 558800 h 558800"/>
              <a:gd name="connsiteX4" fmla="*/ 0 w 4714240"/>
              <a:gd name="connsiteY4" fmla="*/ 0 h 558800"/>
              <a:gd name="connsiteX0" fmla="*/ 1344718 w 6058958"/>
              <a:gd name="connsiteY0" fmla="*/ 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1344718 w 6058958"/>
              <a:gd name="connsiteY4" fmla="*/ 0 h 558800"/>
              <a:gd name="connsiteX0" fmla="*/ 92739 w 6058958"/>
              <a:gd name="connsiteY0" fmla="*/ 10160 h 558800"/>
              <a:gd name="connsiteX1" fmla="*/ 6058958 w 6058958"/>
              <a:gd name="connsiteY1" fmla="*/ 0 h 558800"/>
              <a:gd name="connsiteX2" fmla="*/ 5489998 w 6058958"/>
              <a:gd name="connsiteY2" fmla="*/ 558800 h 558800"/>
              <a:gd name="connsiteX3" fmla="*/ 0 w 6058958"/>
              <a:gd name="connsiteY3" fmla="*/ 558800 h 558800"/>
              <a:gd name="connsiteX4" fmla="*/ 92739 w 6058958"/>
              <a:gd name="connsiteY4" fmla="*/ 10160 h 558800"/>
              <a:gd name="connsiteX0" fmla="*/ 0 w 5966219"/>
              <a:gd name="connsiteY0" fmla="*/ 10160 h 558800"/>
              <a:gd name="connsiteX1" fmla="*/ 5966219 w 5966219"/>
              <a:gd name="connsiteY1" fmla="*/ 0 h 558800"/>
              <a:gd name="connsiteX2" fmla="*/ 5397259 w 5966219"/>
              <a:gd name="connsiteY2" fmla="*/ 558800 h 558800"/>
              <a:gd name="connsiteX3" fmla="*/ 0 w 5966219"/>
              <a:gd name="connsiteY3" fmla="*/ 558800 h 558800"/>
              <a:gd name="connsiteX4" fmla="*/ 0 w 5966219"/>
              <a:gd name="connsiteY4" fmla="*/ 10160 h 558800"/>
              <a:gd name="connsiteX0" fmla="*/ 293674 w 6259893"/>
              <a:gd name="connsiteY0" fmla="*/ 1016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293674 w 6259893"/>
              <a:gd name="connsiteY4" fmla="*/ 10160 h 558800"/>
              <a:gd name="connsiteX0" fmla="*/ 30913 w 6259893"/>
              <a:gd name="connsiteY0" fmla="*/ 20320 h 558800"/>
              <a:gd name="connsiteX1" fmla="*/ 6259893 w 6259893"/>
              <a:gd name="connsiteY1" fmla="*/ 0 h 558800"/>
              <a:gd name="connsiteX2" fmla="*/ 5690933 w 6259893"/>
              <a:gd name="connsiteY2" fmla="*/ 558800 h 558800"/>
              <a:gd name="connsiteX3" fmla="*/ 0 w 6259893"/>
              <a:gd name="connsiteY3" fmla="*/ 558800 h 558800"/>
              <a:gd name="connsiteX4" fmla="*/ 30913 w 6259893"/>
              <a:gd name="connsiteY4" fmla="*/ 20320 h 558800"/>
              <a:gd name="connsiteX0" fmla="*/ 448239 w 6677219"/>
              <a:gd name="connsiteY0" fmla="*/ 2032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448239 w 6677219"/>
              <a:gd name="connsiteY4" fmla="*/ 20320 h 568960"/>
              <a:gd name="connsiteX0" fmla="*/ 556435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56435 w 6677219"/>
              <a:gd name="connsiteY4" fmla="*/ 30480 h 568960"/>
              <a:gd name="connsiteX0" fmla="*/ 525522 w 6677219"/>
              <a:gd name="connsiteY0" fmla="*/ 30480 h 568960"/>
              <a:gd name="connsiteX1" fmla="*/ 6677219 w 6677219"/>
              <a:gd name="connsiteY1" fmla="*/ 0 h 568960"/>
              <a:gd name="connsiteX2" fmla="*/ 6108259 w 6677219"/>
              <a:gd name="connsiteY2" fmla="*/ 558800 h 568960"/>
              <a:gd name="connsiteX3" fmla="*/ 0 w 6677219"/>
              <a:gd name="connsiteY3" fmla="*/ 568960 h 568960"/>
              <a:gd name="connsiteX4" fmla="*/ 525522 w 6677219"/>
              <a:gd name="connsiteY4" fmla="*/ 30480 h 568960"/>
              <a:gd name="connsiteX0" fmla="*/ 525522 w 12677282"/>
              <a:gd name="connsiteY0" fmla="*/ 30480 h 568960"/>
              <a:gd name="connsiteX1" fmla="*/ 6677219 w 12677282"/>
              <a:gd name="connsiteY1" fmla="*/ 0 h 568960"/>
              <a:gd name="connsiteX2" fmla="*/ 12677282 w 12677282"/>
              <a:gd name="connsiteY2" fmla="*/ 548640 h 568960"/>
              <a:gd name="connsiteX3" fmla="*/ 0 w 12677282"/>
              <a:gd name="connsiteY3" fmla="*/ 568960 h 568960"/>
              <a:gd name="connsiteX4" fmla="*/ 525522 w 12677282"/>
              <a:gd name="connsiteY4" fmla="*/ 30480 h 568960"/>
              <a:gd name="connsiteX0" fmla="*/ 525522 w 12677282"/>
              <a:gd name="connsiteY0" fmla="*/ 2032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20320 h 558800"/>
              <a:gd name="connsiteX0" fmla="*/ 525522 w 12677282"/>
              <a:gd name="connsiteY0" fmla="*/ 10160 h 558800"/>
              <a:gd name="connsiteX1" fmla="*/ 12658894 w 12677282"/>
              <a:gd name="connsiteY1" fmla="*/ 0 h 558800"/>
              <a:gd name="connsiteX2" fmla="*/ 12677282 w 12677282"/>
              <a:gd name="connsiteY2" fmla="*/ 538480 h 558800"/>
              <a:gd name="connsiteX3" fmla="*/ 0 w 12677282"/>
              <a:gd name="connsiteY3" fmla="*/ 558800 h 558800"/>
              <a:gd name="connsiteX4" fmla="*/ 525522 w 12677282"/>
              <a:gd name="connsiteY4" fmla="*/ 1016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282" h="558800">
                <a:moveTo>
                  <a:pt x="525522" y="10160"/>
                </a:moveTo>
                <a:lnTo>
                  <a:pt x="12658894" y="0"/>
                </a:lnTo>
                <a:lnTo>
                  <a:pt x="12677282" y="538480"/>
                </a:lnTo>
                <a:lnTo>
                  <a:pt x="0" y="558800"/>
                </a:lnTo>
                <a:lnTo>
                  <a:pt x="525522" y="10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1636406" y="1805889"/>
            <a:ext cx="3618000" cy="3379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5 Segments</a:t>
            </a:r>
          </a:p>
          <a:p>
            <a:endParaRPr lang="fr-FR" sz="2400" dirty="0" smtClean="0">
              <a:latin typeface="DINPro" panose="020B05040202010101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DINPro" panose="020B0504020201010104" pitchFamily="34" charset="0"/>
              </a:rPr>
              <a:t>Services</a:t>
            </a:r>
          </a:p>
          <a:p>
            <a:endParaRPr lang="fr-FR" dirty="0"/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4812931" y="3699468"/>
            <a:ext cx="6411883" cy="22309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7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fr-FR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Plans de conception – Rendu 3D</a:t>
            </a:r>
          </a:p>
          <a:p>
            <a:pPr marL="457200" indent="-457200">
              <a:lnSpc>
                <a:spcPct val="17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fr-FR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Service Devis – Métré/Chiffrage – Liaison compatible CRM client </a:t>
            </a:r>
          </a:p>
          <a:p>
            <a:pPr marL="457200" indent="-457200">
              <a:lnSpc>
                <a:spcPct val="17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fr-FR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Plans d’exécution </a:t>
            </a:r>
          </a:p>
          <a:p>
            <a:pPr marL="457200" indent="-457200">
              <a:lnSpc>
                <a:spcPct val="17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fr-FR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Plans de fabrication – Exports machine </a:t>
            </a:r>
          </a:p>
          <a:p>
            <a:pPr marL="457200" indent="-457200">
              <a:lnSpc>
                <a:spcPct val="170000"/>
              </a:lnSpc>
              <a:spcBef>
                <a:spcPts val="200"/>
              </a:spcBef>
              <a:buClr>
                <a:srgbClr val="00AEEF"/>
              </a:buClr>
              <a:buFont typeface="Wingdings" panose="05000000000000000000" pitchFamily="2" charset="2"/>
              <a:buChar char="§"/>
              <a:defRPr/>
            </a:pPr>
            <a:r>
              <a:rPr lang="fr-FR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panose="020B0504020201010104" pitchFamily="34" charset="0"/>
                <a:cs typeface="Calibri" panose="020F0502020204030204" pitchFamily="34" charset="0"/>
              </a:rPr>
              <a:t>Bons de livraison chantier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752412" y="2771054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752412" y="3699468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254406" y="3392937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254406" y="6305204"/>
            <a:ext cx="8666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822352" y="572035"/>
            <a:ext cx="286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DINPro" panose="020B0504020201010104" pitchFamily="34" charset="0"/>
              </a:rPr>
              <a:t>FABRIQUANTS ET CONSTRUCTEURS BOIS </a:t>
            </a:r>
          </a:p>
          <a:p>
            <a:endParaRPr lang="fr-FR" dirty="0">
              <a:latin typeface="DINPro" panose="020B0504020201010104" pitchFamily="34" charset="0"/>
            </a:endParaRPr>
          </a:p>
          <a:p>
            <a:endParaRPr lang="fr-FR" dirty="0" smtClean="0">
              <a:latin typeface="DINPro" panose="020B0504020201010104" pitchFamily="34" charset="0"/>
            </a:endParaRPr>
          </a:p>
          <a:p>
            <a:endParaRPr lang="fr-FR" dirty="0">
              <a:latin typeface="DINPro" panose="020B0504020201010104" pitchFamily="34" charset="0"/>
            </a:endParaRPr>
          </a:p>
          <a:p>
            <a:endParaRPr lang="fr-FR" dirty="0" smtClean="0">
              <a:latin typeface="DINPro" panose="020B0504020201010104" pitchFamily="34" charset="0"/>
            </a:endParaRPr>
          </a:p>
          <a:p>
            <a:r>
              <a:rPr lang="fr-FR" dirty="0" smtClean="0">
                <a:latin typeface="DINPro" panose="020B0504020201010104" pitchFamily="34" charset="0"/>
              </a:rPr>
              <a:t>LOGEMENT COLLECTIFS TERTIAIRES </a:t>
            </a:r>
            <a:endParaRPr lang="fr-FR" dirty="0">
              <a:latin typeface="DINPro" panose="020B05040202010101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346883" y="617756"/>
            <a:ext cx="286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DINPro" panose="020B0504020201010104" pitchFamily="34" charset="0"/>
              </a:rPr>
              <a:t>CONSTRUCTEURS DE MAISONS INDIVIDUELLES </a:t>
            </a:r>
          </a:p>
          <a:p>
            <a:endParaRPr lang="fr-FR" dirty="0">
              <a:latin typeface="DINPro" panose="020B0504020201010104" pitchFamily="34" charset="0"/>
            </a:endParaRPr>
          </a:p>
          <a:p>
            <a:endParaRPr lang="fr-FR" dirty="0" smtClean="0">
              <a:latin typeface="DINPro" panose="020B0504020201010104" pitchFamily="34" charset="0"/>
            </a:endParaRPr>
          </a:p>
          <a:p>
            <a:endParaRPr lang="fr-FR" dirty="0">
              <a:latin typeface="DINPro" panose="020B0504020201010104" pitchFamily="34" charset="0"/>
            </a:endParaRPr>
          </a:p>
          <a:p>
            <a:pPr lvl="1"/>
            <a:r>
              <a:rPr lang="fr-FR" dirty="0" smtClean="0">
                <a:latin typeface="DINPro" panose="020B0504020201010104" pitchFamily="34" charset="0"/>
              </a:rPr>
              <a:t>CORPS D’ETATS TECHNIQUES ET ARCHITECTURAUX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3126" y="1424975"/>
            <a:ext cx="872716" cy="418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>
              <a:solidFill>
                <a:schemeClr val="tx1"/>
              </a:solidFill>
              <a:latin typeface="DINPro" panose="020B0504020201010104" pitchFamily="34" charset="0"/>
            </a:endParaRPr>
          </a:p>
        </p:txBody>
      </p:sp>
      <p:cxnSp>
        <p:nvCxnSpPr>
          <p:cNvPr id="28" name="Connecteur en angle 27"/>
          <p:cNvCxnSpPr/>
          <p:nvPr/>
        </p:nvCxnSpPr>
        <p:spPr>
          <a:xfrm rot="10800000">
            <a:off x="5976000" y="1288800"/>
            <a:ext cx="1267200" cy="345600"/>
          </a:xfrm>
          <a:prstGeom prst="bentConnector3">
            <a:avLst>
              <a:gd name="adj1" fmla="val 994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33338" y="1733035"/>
            <a:ext cx="1513187" cy="372370"/>
          </a:xfrm>
          <a:prstGeom prst="rect">
            <a:avLst/>
          </a:prstGeom>
        </p:spPr>
      </p:pic>
      <p:cxnSp>
        <p:nvCxnSpPr>
          <p:cNvPr id="30" name="Connecteur en angle 29"/>
          <p:cNvCxnSpPr/>
          <p:nvPr/>
        </p:nvCxnSpPr>
        <p:spPr>
          <a:xfrm rot="10800000" flipV="1">
            <a:off x="5976000" y="1752475"/>
            <a:ext cx="1278000" cy="352929"/>
          </a:xfrm>
          <a:prstGeom prst="bentConnector3">
            <a:avLst>
              <a:gd name="adj1" fmla="val 995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8233339" y="1174655"/>
            <a:ext cx="1580260" cy="442205"/>
          </a:xfrm>
          <a:prstGeom prst="rect">
            <a:avLst/>
          </a:prstGeom>
        </p:spPr>
      </p:pic>
      <p:cxnSp>
        <p:nvCxnSpPr>
          <p:cNvPr id="32" name="Connecteur droit avec flèche 31"/>
          <p:cNvCxnSpPr>
            <a:stCxn id="27" idx="2"/>
          </p:cNvCxnSpPr>
          <p:nvPr/>
        </p:nvCxnSpPr>
        <p:spPr>
          <a:xfrm>
            <a:off x="7729484" y="1843824"/>
            <a:ext cx="4212" cy="70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82131" y="2645103"/>
            <a:ext cx="152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DINPro" panose="020B0504020201010104" pitchFamily="34" charset="0"/>
              </a:rPr>
              <a:t>TRAVAUX PUBLICS </a:t>
            </a:r>
          </a:p>
        </p:txBody>
      </p:sp>
    </p:spTree>
    <p:extLst>
      <p:ext uri="{BB962C8B-B14F-4D97-AF65-F5344CB8AC3E}">
        <p14:creationId xmlns:p14="http://schemas.microsoft.com/office/powerpoint/2010/main" val="29984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1C8114D8C0A940A2116C971A1DA7A2" ma:contentTypeVersion="10" ma:contentTypeDescription="Create a new document." ma:contentTypeScope="" ma:versionID="eb593405a5903d9aa8f578ed3537035a">
  <xsd:schema xmlns:xsd="http://www.w3.org/2001/XMLSchema" xmlns:xs="http://www.w3.org/2001/XMLSchema" xmlns:p="http://schemas.microsoft.com/office/2006/metadata/properties" xmlns:ns2="fbf745b7-525e-48da-8e8c-bc3def9dac32" targetNamespace="http://schemas.microsoft.com/office/2006/metadata/properties" ma:root="true" ma:fieldsID="a1c5effd380362df5757d93567a7709b" ns2:_="">
    <xsd:import namespace="fbf745b7-525e-48da-8e8c-bc3def9dac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745b7-525e-48da-8e8c-bc3def9da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415A9D-6559-44A8-8696-E58FAD02B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AE1860-4F89-4DAE-ADBD-5C93D4487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745b7-525e-48da-8e8c-bc3def9dac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429CB-BF1A-42C7-A3F2-2381F6C34FE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bf745b7-525e-48da-8e8c-bc3def9dac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52933</TotalTime>
  <Words>781</Words>
  <Application>Microsoft Office PowerPoint</Application>
  <PresentationFormat>Grand écran</PresentationFormat>
  <Paragraphs>211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Adobe Fan Heiti Std B</vt:lpstr>
      <vt:lpstr>Arial</vt:lpstr>
      <vt:lpstr>Calibri</vt:lpstr>
      <vt:lpstr>Calibri Light</vt:lpstr>
      <vt:lpstr>Century Gothic</vt:lpstr>
      <vt:lpstr>DINPro</vt:lpstr>
      <vt:lpstr>DINPro-Medium</vt:lpstr>
      <vt:lpstr>Helvetica Regular</vt:lpstr>
      <vt:lpstr>Verdana</vt:lpstr>
      <vt:lpstr>Wingdings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Player</dc:creator>
  <cp:lastModifiedBy>Emmanuel Dufour</cp:lastModifiedBy>
  <cp:revision>507</cp:revision>
  <dcterms:created xsi:type="dcterms:W3CDTF">2019-01-22T10:51:11Z</dcterms:created>
  <dcterms:modified xsi:type="dcterms:W3CDTF">2021-02-16T20:40:55Z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0x010100B11C8114D8C0A940A2116C971A1DA7A2</vt:lpwstr>
  </property>
</Properties>
</file>